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06_7B6AA9B7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2_8B034730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37_60B17DB.xml" ContentType="application/vnd.ms-powerpoint.comments+xml"/>
  <Override PartName="/ppt/comments/modernComment_13A_95EFA05C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5"/>
  </p:sldMasterIdLst>
  <p:notesMasterIdLst>
    <p:notesMasterId r:id="rId18"/>
  </p:notesMasterIdLst>
  <p:handoutMasterIdLst>
    <p:handoutMasterId r:id="rId19"/>
  </p:handoutMasterIdLst>
  <p:sldIdLst>
    <p:sldId id="262" r:id="rId6"/>
    <p:sldId id="257" r:id="rId7"/>
    <p:sldId id="307" r:id="rId8"/>
    <p:sldId id="258" r:id="rId9"/>
    <p:sldId id="267" r:id="rId10"/>
    <p:sldId id="271" r:id="rId11"/>
    <p:sldId id="300" r:id="rId12"/>
    <p:sldId id="312" r:id="rId13"/>
    <p:sldId id="313" r:id="rId14"/>
    <p:sldId id="288" r:id="rId15"/>
    <p:sldId id="311" r:id="rId16"/>
    <p:sldId id="314" r:id="rId17"/>
  </p:sldIdLst>
  <p:sldSz cx="5327650" cy="7559675"/>
  <p:notesSz cx="9926638" cy="66690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D2FA4E78-05FC-9846-8523-421269E3BA19}" name="Flavia Jerca" initials="FJ" userId="Flavia Jerca" providerId="None"/>
  <p188:author id="{81502F93-8F36-8783-7BBD-910BAB7C1121}" name="Customisation" initials="FJ" userId="Customisation" providerId="None"/>
  <p188:author id="{2F9688BF-4DAB-5FF0-8F10-9EEC5D4D655C}" name="FLIES Carole (OP)" initials="" userId="S::Carole.FLIES@ec.europa.eu::db4ca994-da78-49a6-8cab-144c5c0ee1bb" providerId="AD"/>
  <p188:author id="{581814D4-B03A-5F00-D9C8-A75B0AF6E127}" name="Francesca Vietti" initials="FV" userId="Francesca Viett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B4"/>
    <a:srgbClr val="24234C"/>
    <a:srgbClr val="FCF2D6"/>
    <a:srgbClr val="8EC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5972"/>
    <p:restoredTop sz="96014" autoAdjust="0"/>
  </p:normalViewPr>
  <p:slideViewPr>
    <p:cSldViewPr snapToGrid="0">
      <p:cViewPr>
        <p:scale>
          <a:sx n="75" d="100"/>
          <a:sy n="75" d="100"/>
        </p:scale>
        <p:origin x="1920" y="296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0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omments/modernComment_102_8B03473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C51767-7F26-4CCC-85D9-42290E096D65}" authorId="{81502F93-8F36-8783-7BBD-910BAB7C1121}" created="2025-09-15T16:19:49.17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32247856" sldId="258"/>
      <ac:spMk id="3" creationId="{D09B31F7-F83E-CEF9-F25C-3E4D27E48BDB}"/>
    </ac:deMkLst>
    <p188:txBody>
      <a:bodyPr/>
      <a:lstStyle/>
      <a:p>
        <a:r>
          <a:rPr lang="en-GB"/>
          <a:t>Адаптируйте этот раздел, предпочтительно используя маркированные списки, на основе практики страны, кратко, учитывая, что это касается этапа подачи и более подробная информация будет предоставлена при регистрации. Органы власти могут указать, будет ли материальная поддержка предоставляться в натуральной форме, в виде финансовых пособий, ваучеров или комбинации всех трех элементов. Согласно уточненной Директиве о правах беженцев, ГЧ должны предоставлять жилье, питание, одежду, средства личной гигиены и пособие на ежедневные расходы, которое должно включать в себя денежную сумму. Например, если страна предоставляет заявителям пособие на аренду комнаты/дома, предложение может звучать так: «Власти предоставят вам деньги на аренду места для сна и т. д.»]</a:t>
        </a:r>
      </a:p>
    </p188:txBody>
  </p188:cm>
</p188:cmLst>
</file>

<file path=ppt/comments/modernComment_106_7B6AA9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2253B45-C9D1-400B-8511-BF018BF0D8B6}" authorId="{81502F93-8F36-8783-7BBD-910BAB7C1121}" created="2025-09-24T10:10:07.37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70587831" sldId="262"/>
      <ac:spMk id="20" creationId="{DF146F15-B1EE-9926-385F-726A3E3A64FA}"/>
    </ac:deMkLst>
    <p188:txBody>
      <a:bodyPr/>
      <a:lstStyle/>
      <a:p>
        <a:r>
          <a:rPr lang="en-GB"/>
          <a:t>Государства-члены (ГЧ) могут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серое поле, текст инструкции и любые руководства из рабочего пространства.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«Логотип...» на появившейся панели.</a:t>
        </a:r>
      </a:p>
    </p188:txBody>
  </p188:cm>
</p188:cmLst>
</file>

<file path=ppt/comments/modernComment_137_60B17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8BEB29C-B890-4126-A8DA-D2CCDF6FF68C}" authorId="{81502F93-8F36-8783-7BBD-910BAB7C1121}" created="2025-09-15T17:09:35.31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01390299" sldId="311"/>
      <ac:spMk id="20" creationId="{5396156D-D558-9ED6-0F12-CC8621551B86}"/>
      <ac:txMk cp="158" len="24">
        <ac:context len="876" hash="2174082309"/>
      </ac:txMk>
    </ac:txMkLst>
    <p188:pos x="1371840" y="1131419"/>
    <p188:txBody>
      <a:bodyPr/>
      <a:lstStyle/>
      <a:p>
        <a:r>
          <a:rPr lang="en-GB"/>
          <a:t>Пожалуйста, укажите название соответствующего органа.</a:t>
        </a:r>
      </a:p>
    </p188:txBody>
  </p188:cm>
</p188:cmLst>
</file>

<file path=ppt/comments/modernComment_13A_95EFA05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234484D-11C2-4C6A-802B-B1237B9B4CD6}" authorId="{81502F93-8F36-8783-7BBD-910BAB7C1121}" created="2025-09-24T10:10:33.92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515509340" sldId="314"/>
      <ac:spMk id="10" creationId="{6C2332EA-1C51-16CD-6B86-B6D9F72B910F}"/>
    </ac:deMkLst>
    <p188:txBody>
      <a:bodyPr/>
      <a:lstStyle/>
      <a:p>
        <a:r>
          <a:rPr lang="en-GB"/>
          <a:t>ГЧ может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серый блок и текст инструкции.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«Логотип...» на появившейся панели.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48CFF4-6977-AB53-1D83-FE364DD582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6E4097-14D0-CD5B-4FC2-B3B8468CC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/>
          <a:lstStyle>
            <a:lvl1pPr algn="r">
              <a:defRPr sz="1200"/>
            </a:lvl1pPr>
          </a:lstStyle>
          <a:p>
            <a:fld id="{4B43E643-9262-164E-A32F-7C2744C9584C}" type="datetimeFigureOut">
              <a:rPr lang="x-none" smtClean="0"/>
              <a:t>09.03.2026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F17D9-2213-41C2-26C5-9B51515D2B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334477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E6E46-28C3-D641-4B2B-3ECA912BE6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9" y="6334477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 anchor="b"/>
          <a:lstStyle>
            <a:lvl1pPr algn="r">
              <a:defRPr sz="1200"/>
            </a:lvl1pPr>
          </a:lstStyle>
          <a:p>
            <a:fld id="{4EB5E7B1-AC69-6243-ADCD-2B9EBF2133F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1781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/>
          <a:lstStyle>
            <a:lvl1pPr algn="r">
              <a:defRPr sz="1200"/>
            </a:lvl1pPr>
          </a:lstStyle>
          <a:p>
            <a:fld id="{4A04F185-2A15-C843-889E-D4A26B320F17}" type="datetimeFigureOut">
              <a:rPr lang="x-none" smtClean="0"/>
              <a:t>09.03.2026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1950" y="835025"/>
            <a:ext cx="1582738" cy="224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7" tIns="47408" rIns="94817" bIns="47408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09499"/>
            <a:ext cx="7941310" cy="2625954"/>
          </a:xfrm>
          <a:prstGeom prst="rect">
            <a:avLst/>
          </a:prstGeom>
        </p:spPr>
        <p:txBody>
          <a:bodyPr vert="horz" lIns="94817" tIns="47408" rIns="94817" bIns="4740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334477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334477"/>
            <a:ext cx="4301543" cy="334612"/>
          </a:xfrm>
          <a:prstGeom prst="rect">
            <a:avLst/>
          </a:prstGeom>
        </p:spPr>
        <p:txBody>
          <a:bodyPr vert="horz" lIns="94817" tIns="47408" rIns="94817" bIns="47408" rtlCol="0" anchor="b"/>
          <a:lstStyle>
            <a:lvl1pPr algn="r">
              <a:defRPr sz="1200"/>
            </a:lvl1pPr>
          </a:lstStyle>
          <a:p>
            <a:fld id="{174F1190-8B96-A04F-9F2E-EA31CB0F635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954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868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93612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789"/>
              </a:lnSpc>
            </a:pPr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47736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85752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1916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90000"/>
              </a:lnSpc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72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16F629-D017-1B38-0D42-ADDC1D1CD5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5601" y="360001"/>
            <a:ext cx="149980" cy="20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3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360000"/>
            <a:ext cx="4536000" cy="35697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846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4617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167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E4DA851-EAA0-7435-8C2A-4E5F0413C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861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4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microsoft.com/office/2018/10/relationships/comments" Target="../comments/modernComment_106_7B6AA9B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microsoft.com/office/2018/10/relationships/comments" Target="../comments/modernComment_137_60B17DB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3A_95EFA05C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18/10/relationships/comments" Target="../comments/modernComment_102_8B034730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41C95D-9354-6D4B-EC72-6436945726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9324" y="-604278"/>
            <a:ext cx="4594225" cy="230832"/>
          </a:xfrm>
          <a:prstGeom prst="rect">
            <a:avLst/>
          </a:prstGeom>
        </p:spPr>
        <p:txBody>
          <a:bodyPr anchor="t"/>
          <a:lstStyle/>
          <a:p>
            <a:r>
              <a:rPr lang="ru-RU" b="0" dirty="0"/>
              <a:t>ОБЛОЖКА: ВАШИ ПРАВА И ОБЯЗАННОСТИ ПРИ ПРИЕМЕ</a:t>
            </a:r>
          </a:p>
        </p:txBody>
      </p:sp>
      <p:pic>
        <p:nvPicPr>
          <p:cNvPr id="19" name="Picture 18" descr="Группа заявителей — мужчин, женщин и детей — разговаривает с сотрудником и переводчиком в центре, где они живут.">
            <a:extLst>
              <a:ext uri="{FF2B5EF4-FFF2-40B4-BE49-F238E27FC236}">
                <a16:creationId xmlns:a16="http://schemas.microsoft.com/office/drawing/2014/main" id="{5C9771E3-76B1-256F-1991-BE31B66473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40" r="8740"/>
          <a:stretch/>
        </p:blipFill>
        <p:spPr>
          <a:xfrm>
            <a:off x="86218" y="1706629"/>
            <a:ext cx="5236154" cy="35418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9D9C0B-D57A-AD7D-813F-E4918F1A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0190"/>
            <a:ext cx="187890" cy="7569865"/>
          </a:xfrm>
          <a:prstGeom prst="rect">
            <a:avLst/>
          </a:prstGeom>
          <a:solidFill>
            <a:srgbClr val="2423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2BEC78-5C30-3673-BBC1-318E99D208D0}"/>
              </a:ext>
            </a:extLst>
          </p:cNvPr>
          <p:cNvSpPr txBox="1"/>
          <p:nvPr/>
        </p:nvSpPr>
        <p:spPr>
          <a:xfrm>
            <a:off x="447979" y="396050"/>
            <a:ext cx="1404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sz="9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1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D19602-EA87-487E-D8BA-86F197BCD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2184" y="274967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822D71-FB00-DC0B-9C4A-888B828E58BA}"/>
              </a:ext>
            </a:extLst>
          </p:cNvPr>
          <p:cNvSpPr txBox="1"/>
          <p:nvPr/>
        </p:nvSpPr>
        <p:spPr>
          <a:xfrm>
            <a:off x="2038565" y="437528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12" name="Graphic 11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9DE79C9E-32FE-DD75-7672-844304102848}"/>
              </a:ext>
            </a:extLst>
          </p:cNvPr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4059697" y="271281"/>
            <a:ext cx="963852" cy="4729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D935F6-5CEC-9535-93A4-86A12C295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57" y="761141"/>
            <a:ext cx="349116" cy="47299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196879-C328-8E5D-8103-87F26CEF1DA5}"/>
              </a:ext>
            </a:extLst>
          </p:cNvPr>
          <p:cNvSpPr txBox="1">
            <a:spLocks/>
          </p:cNvSpPr>
          <p:nvPr/>
        </p:nvSpPr>
        <p:spPr>
          <a:xfrm>
            <a:off x="435334" y="799063"/>
            <a:ext cx="4642150" cy="7131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ВАШИ ПРАВА И </a:t>
            </a:r>
            <a:b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</a:b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ОБЯЗАННОСТИ ПРИ ПРИЕМЕ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CFC0FB-BFD0-5655-9E92-77C5B84CA5BD}"/>
              </a:ext>
            </a:extLst>
          </p:cNvPr>
          <p:cNvSpPr txBox="1"/>
          <p:nvPr/>
        </p:nvSpPr>
        <p:spPr>
          <a:xfrm>
            <a:off x="295182" y="5420697"/>
            <a:ext cx="4938125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000"/>
              </a:spcAft>
              <a:buSzPct val="200000"/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Эта информация для вас, если: </a:t>
            </a:r>
          </a:p>
          <a:p>
            <a:pPr marL="285750" indent="-285750" algn="l" rtl="0" fontAlgn="base">
              <a:spcAft>
                <a:spcPts val="800"/>
              </a:spcAft>
              <a:buSzPct val="200000"/>
              <a:buBlip>
                <a:blip r:embed="rId7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 взрослый (старше 18 лет), </a:t>
            </a:r>
          </a:p>
          <a:p>
            <a:pPr marL="285750" indent="-285750" fontAlgn="base">
              <a:spcAft>
                <a:spcPts val="1000"/>
              </a:spcAft>
              <a:buSzPct val="200000"/>
              <a:buBlip>
                <a:blip r:embed="rId7"/>
              </a:buBlip>
            </a:pPr>
            <a:r>
              <a:rPr lang="ru-RU" sz="1300" b="1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вы проинформировали власти о том, что хотите обратиться с просьбой о предоставлении международной защиты (</a:t>
            </a: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также называемой </a:t>
            </a:r>
            <a:r>
              <a:rPr lang="ru-RU" sz="1300" b="1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убежищем) в </a:t>
            </a: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1300" b="1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13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13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1300" i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300" b="1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и теперь вы являетесь заявителем на международную защиту.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95E60B-D73E-D2A9-0B10-33B21CAFD0B2}"/>
              </a:ext>
            </a:extLst>
          </p:cNvPr>
          <p:cNvSpPr txBox="1"/>
          <p:nvPr/>
        </p:nvSpPr>
        <p:spPr>
          <a:xfrm>
            <a:off x="391044" y="6994402"/>
            <a:ext cx="2656956" cy="292388"/>
          </a:xfrm>
          <a:prstGeom prst="rect">
            <a:avLst/>
          </a:prstGeom>
          <a:solidFill>
            <a:srgbClr val="FCF2D6"/>
          </a:solidFill>
        </p:spPr>
        <p:txBody>
          <a:bodyPr wrap="square">
            <a:spAutoFit/>
          </a:bodyPr>
          <a:lstStyle/>
          <a:p>
            <a:r>
              <a:rPr lang="ru-RU" sz="1300" b="1" dirty="0">
                <a:latin typeface="Calibri" panose="020F0502020204030204" pitchFamily="34" charset="0"/>
                <a:cs typeface="Calibri" panose="020F0502020204030204" pitchFamily="34" charset="0"/>
              </a:rPr>
              <a:t>В этой стране вы в безопасности.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F1D272BC-A937-244C-12CF-188AA72713B2}"/>
              </a:ext>
            </a:extLst>
          </p:cNvPr>
          <p:cNvSpPr txBox="1">
            <a:spLocks/>
          </p:cNvSpPr>
          <p:nvPr/>
        </p:nvSpPr>
        <p:spPr>
          <a:xfrm>
            <a:off x="4326899" y="7199909"/>
            <a:ext cx="796490" cy="2585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 rtl="0" fontAlgn="base">
              <a:buNone/>
            </a:pPr>
            <a:r>
              <a:rPr lang="en-GB" sz="1200" b="0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RUSSIAN</a:t>
            </a:r>
            <a:endParaRPr lang="ru-RU" sz="1200" b="0" i="0" dirty="0">
              <a:solidFill>
                <a:srgbClr val="24234C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A623B6-FCE8-FC80-43FE-CFC4F0D17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021487" y="-276225"/>
            <a:ext cx="0" cy="257175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9906DCD-7F7E-2FC2-C79D-481984AC1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23549" y="-276225"/>
            <a:ext cx="0" cy="257175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2F76477-C9E0-B258-ABE2-7FD088134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38912" y="-276225"/>
            <a:ext cx="0" cy="257175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AF01375-694F-B73E-B621-6FA2E666C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275033"/>
            <a:ext cx="385774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DF0FDEC-F705-C0CB-3F10-A125F422A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729058"/>
            <a:ext cx="385774" cy="0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F146F15-B1EE-9926-385F-726A3E3A6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0896" y="-172371"/>
            <a:ext cx="290591" cy="875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878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9670E-7450-0B1C-CAD0-116EF9503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3650" cy="654401"/>
          </a:xfrm>
        </p:spPr>
        <p:txBody>
          <a:bodyPr/>
          <a:lstStyle/>
          <a:p>
            <a:r>
              <a:rPr lang="ru-RU" dirty="0"/>
              <a:t>ЧТО ПРОИЗОЙДЕТ, ЕСЛИ ВЫ ПОЕДЕТЕ В ДРУГУЮ СТРАНУ ЕС+ БЕЗ РАЗРЕШЕНИЯ ВЛАСТЕЙ?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4CB78FE-6882-D7C0-1179-9A644641586E}"/>
              </a:ext>
            </a:extLst>
          </p:cNvPr>
          <p:cNvSpPr txBox="1">
            <a:spLocks/>
          </p:cNvSpPr>
          <p:nvPr/>
        </p:nvSpPr>
        <p:spPr>
          <a:xfrm>
            <a:off x="2952933" y="1067592"/>
            <a:ext cx="2082781" cy="26759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ru-RU" b="1" dirty="0"/>
              <a:t>В [</a:t>
            </a:r>
            <a:r>
              <a:rPr lang="ru-RU" b="1" dirty="0">
                <a:solidFill>
                  <a:srgbClr val="C00000"/>
                </a:solidFill>
              </a:rPr>
              <a:t>…</a:t>
            </a:r>
            <a:r>
              <a:rPr lang="ru-RU" b="1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: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E2A71DC-B6DD-5F00-D010-03075E19A6BD}"/>
              </a:ext>
            </a:extLst>
          </p:cNvPr>
          <p:cNvSpPr txBox="1">
            <a:spLocks/>
          </p:cNvSpPr>
          <p:nvPr/>
        </p:nvSpPr>
        <p:spPr>
          <a:xfrm>
            <a:off x="2952933" y="1251477"/>
            <a:ext cx="1978891" cy="207333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dirty="0"/>
              <a:t>ваша процедура получения убежища может быть остановлена.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В стране ЕС+, в которую вы поехали без разрешения: </a:t>
            </a:r>
          </a:p>
          <a:p>
            <a:pPr marL="171450" indent="-17145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/>
              <a:t>власти могут принять решение о вашей высылке обратно в страну ЕС+, из которой вы выехали.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2FBD866-3593-EA93-E8CD-947600618F57}"/>
              </a:ext>
            </a:extLst>
          </p:cNvPr>
          <p:cNvSpPr txBox="1">
            <a:spLocks/>
          </p:cNvSpPr>
          <p:nvPr/>
        </p:nvSpPr>
        <p:spPr>
          <a:xfrm>
            <a:off x="396000" y="3344437"/>
            <a:ext cx="4536000" cy="90376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С того момента, как власти уведомят вас о решении отправить вас обратно, у вас не будет доступа к определенным правам, например: 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</a:t>
            </a:r>
            <a:r>
              <a:rPr lang="ru-RU" b="1" dirty="0"/>
              <a:t>не будете получать некоторые виды поддержки, 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вам </a:t>
            </a:r>
            <a:r>
              <a:rPr lang="ru-RU" b="1" dirty="0"/>
              <a:t>не будет разрешено работать или посещать курсы. </a:t>
            </a:r>
          </a:p>
          <a:p>
            <a:pPr>
              <a:spcAft>
                <a:spcPts val="200"/>
              </a:spcAft>
            </a:pPr>
            <a:endParaRPr lang="en-GB" b="1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27AED94-921B-1D02-3CA8-9D087F1D3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14976" y="1072159"/>
            <a:ext cx="906410" cy="32128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850" b="1" dirty="0"/>
              <a:t>[</a:t>
            </a:r>
            <a:r>
              <a:rPr lang="ru-RU" sz="850" b="1" dirty="0">
                <a:solidFill>
                  <a:srgbClr val="C00000"/>
                </a:solidFill>
              </a:rPr>
              <a:t>…</a:t>
            </a:r>
            <a:r>
              <a:rPr lang="ru-RU" sz="850" b="1" dirty="0"/>
              <a:t>]</a:t>
            </a:r>
            <a:r>
              <a:rPr lang="ru-RU" sz="850" b="1" dirty="0">
                <a:highlight>
                  <a:srgbClr val="FFFF00"/>
                </a:highlight>
              </a:rPr>
              <a:t> </a:t>
            </a:r>
            <a:r>
              <a:rPr lang="ru-RU" sz="850" dirty="0">
                <a:highlight>
                  <a:srgbClr val="FFFF00"/>
                </a:highlight>
              </a:rPr>
              <a:t>[</a:t>
            </a:r>
            <a:r>
              <a:rPr lang="ru-RU" sz="850" i="1" dirty="0">
                <a:highlight>
                  <a:srgbClr val="FFFF00"/>
                </a:highlight>
              </a:rPr>
              <a:t>нынешняя страна</a:t>
            </a:r>
            <a:r>
              <a:rPr lang="ru-RU" sz="850" dirty="0">
                <a:highlight>
                  <a:srgbClr val="FFFF00"/>
                </a:highlight>
              </a:rPr>
              <a:t>]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D6A95F4-5ABE-97F6-3F06-F28C65113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921337" y="1072159"/>
            <a:ext cx="906410" cy="3212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850" b="1" dirty="0"/>
              <a:t>Другая страна </a:t>
            </a:r>
            <a:br>
              <a:rPr lang="en-US" sz="850" b="1" dirty="0"/>
            </a:br>
            <a:r>
              <a:rPr lang="ru-RU" sz="850" b="1" dirty="0"/>
              <a:t>ЕС+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EC4423E-D724-D999-14DB-33B88341E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5602" y="4597367"/>
            <a:ext cx="149980" cy="203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75BB57F-394F-13B7-A515-6F09D24B4661}"/>
              </a:ext>
            </a:extLst>
          </p:cNvPr>
          <p:cNvSpPr txBox="1">
            <a:spLocks/>
          </p:cNvSpPr>
          <p:nvPr/>
        </p:nvSpPr>
        <p:spPr>
          <a:xfrm>
            <a:off x="647650" y="4597367"/>
            <a:ext cx="4284000" cy="4605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ВЫ МОЖЕТЕ ОБЖАЛОВАТЬ РЕШЕНИЕ ВЛАСТЕЙ И ПОЛУЧИТЬ ПРАВОВУЮ ПОМОЩЬ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7BB353A-4930-57A1-42A8-D6F92DF3F2BB}"/>
              </a:ext>
            </a:extLst>
          </p:cNvPr>
          <p:cNvSpPr txBox="1">
            <a:spLocks/>
          </p:cNvSpPr>
          <p:nvPr/>
        </p:nvSpPr>
        <p:spPr>
          <a:xfrm>
            <a:off x="395651" y="5105508"/>
            <a:ext cx="4535999" cy="186430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Если власти решат ограничить ваши права в качестве заявителя, и вы считаете, что это несправедливо, </a:t>
            </a:r>
            <a:r>
              <a:rPr lang="ru-RU" b="1" dirty="0"/>
              <a:t>вы можете обжаловать решение</a:t>
            </a:r>
            <a:r>
              <a:rPr lang="ru-RU" dirty="0"/>
              <a:t>.</a:t>
            </a:r>
          </a:p>
          <a:p>
            <a:pPr>
              <a:spcAft>
                <a:spcPts val="400"/>
              </a:spcAft>
            </a:pPr>
            <a:r>
              <a:rPr lang="ru-RU" dirty="0"/>
              <a:t>В зависимости от ситуации вы можете получить бесплатную правовую помощь и представительство. </a:t>
            </a:r>
            <a:r>
              <a:rPr lang="ru-RU" dirty="0">
                <a:highlight>
                  <a:srgbClr val="FFFFB4"/>
                </a:highlight>
              </a:rPr>
              <a:t>Это означает, что вам поможет юрисконсульт или адвокат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. </a:t>
            </a:r>
          </a:p>
          <a:p>
            <a:pPr>
              <a:spcAft>
                <a:spcPts val="400"/>
              </a:spcAft>
            </a:pPr>
            <a:r>
              <a:rPr lang="ru-RU" dirty="0"/>
              <a:t>Вы всегда можете обратиться к властям, неправительственным организациям или УВКБ ООН за дополнительной информацией, в том числе о доступной бесплатной правовой помощи и представительстве.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3D99C-0555-309E-C7D2-A3F8B9161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10</a:t>
            </a:fld>
            <a:endParaRPr lang="x-none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CE2889-9C1B-568F-16A9-6DCA64064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1936" y="955093"/>
            <a:ext cx="2730762" cy="322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52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463E-52A7-818D-942E-3A4B0B0FE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CD6F92-79B3-41B3-05BE-A34691338F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КОНТАКТНЫЕ ДАННЫЕ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AC5423-0B52-C00B-C735-8A4DAB4BD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836" y="206923"/>
            <a:ext cx="4891483" cy="926138"/>
          </a:xfrm>
          <a:prstGeom prst="rect">
            <a:avLst/>
          </a:prstGeom>
          <a:solidFill>
            <a:srgbClr val="F2BC34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E2D8B591-613A-033B-B2C1-5FE8DA38354E}"/>
              </a:ext>
            </a:extLst>
          </p:cNvPr>
          <p:cNvSpPr txBox="1">
            <a:spLocks/>
          </p:cNvSpPr>
          <p:nvPr/>
        </p:nvSpPr>
        <p:spPr>
          <a:xfrm>
            <a:off x="395825" y="286475"/>
            <a:ext cx="4594464" cy="68299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Если власти примут решение сократить или отменить предоставляемую вам поддержку при приеме, у вас все равно останутся определенные права. Тип поддержки, которую вы будете по-прежнему получать, будет зависеть от вашей личной ситуации и потребностей.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AFF542F-7D3A-D4FC-315E-EB16D5DBC6BF}"/>
              </a:ext>
            </a:extLst>
          </p:cNvPr>
          <p:cNvSpPr txBox="1">
            <a:spLocks/>
          </p:cNvSpPr>
          <p:nvPr/>
        </p:nvSpPr>
        <p:spPr>
          <a:xfrm>
            <a:off x="395999" y="1307261"/>
            <a:ext cx="428365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КОНТАКТНЫЕ ДАННЫЕ </a:t>
            </a:r>
          </a:p>
        </p:txBody>
      </p:sp>
      <p:sp>
        <p:nvSpPr>
          <p:cNvPr id="20" name="Subtitle 1">
            <a:extLst>
              <a:ext uri="{FF2B5EF4-FFF2-40B4-BE49-F238E27FC236}">
                <a16:creationId xmlns:a16="http://schemas.microsoft.com/office/drawing/2014/main" id="{5396156D-D558-9ED6-0F12-CC8621551B86}"/>
              </a:ext>
            </a:extLst>
          </p:cNvPr>
          <p:cNvSpPr txBox="1">
            <a:spLocks/>
          </p:cNvSpPr>
          <p:nvPr/>
        </p:nvSpPr>
        <p:spPr>
          <a:xfrm>
            <a:off x="396000" y="1611781"/>
            <a:ext cx="4536000" cy="540524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sz="1000" dirty="0"/>
              <a:t>Если у вас есть вопросы или вам нужна помощь во время пребывания, вы можете обратиться к сотрудникам, работающим в: </a:t>
            </a:r>
          </a:p>
          <a:p>
            <a:pPr>
              <a:spcBef>
                <a:spcPts val="1000"/>
              </a:spcBef>
            </a:pPr>
            <a:r>
              <a:rPr lang="ru-RU" sz="1000" b="1" dirty="0">
                <a:highlight>
                  <a:srgbClr val="FFFFB4"/>
                </a:highlight>
              </a:rPr>
              <a:t>соответствующем органе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...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соответствующие контактные данные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]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</a:p>
          <a:p>
            <a:pPr>
              <a:spcBef>
                <a:spcPts val="1000"/>
              </a:spcBef>
            </a:pPr>
            <a:r>
              <a:rPr lang="ru-RU" sz="1000" b="1" dirty="0">
                <a:highlight>
                  <a:srgbClr val="FFFFB4"/>
                </a:highlight>
              </a:rPr>
              <a:t>другом соответствующем органе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...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соответствующие контактные данные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]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...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соответствующие контактные данные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]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</a:p>
          <a:p>
            <a:pPr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prstClr val="black"/>
                </a:solidFill>
                <a:highlight>
                  <a:srgbClr val="FFFFB4"/>
                </a:highlight>
              </a:rPr>
              <a:t>органе правовой помощи и представительства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…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горячие линии, веб-сайты или соответствующие контакты организаций, которые могут предоставить юридические консультации, помощь, представительство на этом этапе. В случае, если правовая помощь и представительство в рамках Директивы о правах беженцев предоставляются различными организациями, добавьте отдельную запись] </a:t>
            </a:r>
          </a:p>
          <a:p>
            <a:pPr>
              <a:spcBef>
                <a:spcPts val="1000"/>
              </a:spcBef>
            </a:pPr>
            <a:r>
              <a:rPr kumimoji="0" lang="ru-RU" sz="1000" b="1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УВКБ ООН (Агентство Организации Объединенных Наций по делам беженцев) </a:t>
            </a:r>
            <a:r>
              <a:rPr kumimoji="0" lang="ru-RU" sz="100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защищает интересы и права просителей убежища и беженцев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...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соответствующие контактные данные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]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</a:p>
          <a:p>
            <a:pPr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B4"/>
                </a:highlight>
                <a:uLnTx/>
                <a:uFillTx/>
              </a:rPr>
              <a:t>другие контактные данные</a:t>
            </a:r>
          </a:p>
          <a:p>
            <a:pPr>
              <a:spcBef>
                <a:spcPts val="200"/>
              </a:spcBef>
            </a:pPr>
            <a:r>
              <a:rPr lang="ru-RU" sz="1000" dirty="0">
                <a:solidFill>
                  <a:schemeClr val="dk1"/>
                </a:solidFill>
              </a:rPr>
              <a:t>[</a:t>
            </a:r>
            <a:r>
              <a:rPr lang="ru-RU" sz="1000" dirty="0">
                <a:solidFill>
                  <a:srgbClr val="C00000"/>
                </a:solidFill>
              </a:rPr>
              <a:t>…</a:t>
            </a:r>
            <a:r>
              <a:rPr lang="ru-RU" sz="1000" dirty="0">
                <a:solidFill>
                  <a:schemeClr val="dk1"/>
                </a:solidFill>
              </a:rPr>
              <a:t>]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 [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Добавьте другие контактные данные (например, партнеры-исполнители УВКБ ООН, любые другие организации, предоставляющие поддержку)</a:t>
            </a:r>
            <a:r>
              <a:rPr lang="ru-RU" sz="1000" dirty="0">
                <a:solidFill>
                  <a:schemeClr val="dk1"/>
                </a:solidFill>
                <a:highlight>
                  <a:srgbClr val="FFFF00"/>
                </a:highlight>
              </a:rPr>
              <a:t>]</a:t>
            </a:r>
            <a:r>
              <a:rPr lang="ru-RU" sz="1000" i="1" dirty="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</a:p>
          <a:p>
            <a:pPr marL="792000"/>
            <a:endParaRPr lang="en-GB" sz="900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540000"/>
            <a:endParaRPr lang="en-GB" sz="900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792000"/>
            <a:endParaRPr lang="x-none" sz="1000" b="1" dirty="0"/>
          </a:p>
        </p:txBody>
      </p:sp>
      <p:sp>
        <p:nvSpPr>
          <p:cNvPr id="32" name="Subtitle 1">
            <a:extLst>
              <a:ext uri="{FF2B5EF4-FFF2-40B4-BE49-F238E27FC236}">
                <a16:creationId xmlns:a16="http://schemas.microsoft.com/office/drawing/2014/main" id="{2C63CBB2-B56C-A35E-38ED-4D1EB0C9E22A}"/>
              </a:ext>
            </a:extLst>
          </p:cNvPr>
          <p:cNvSpPr txBox="1">
            <a:spLocks/>
          </p:cNvSpPr>
          <p:nvPr/>
        </p:nvSpPr>
        <p:spPr>
          <a:xfrm>
            <a:off x="395825" y="5769200"/>
            <a:ext cx="4536174" cy="495757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sz="1000" dirty="0"/>
              <a:t>Если у вас возникла чрезвычайная медицинская ситуация или вы находитесь в опасности, вы можете позвонить по </a:t>
            </a:r>
            <a:r>
              <a:rPr lang="ru-RU" sz="1000" dirty="0">
                <a:highlight>
                  <a:srgbClr val="FFFFB4"/>
                </a:highlight>
              </a:rPr>
              <a:t>этому номеру </a:t>
            </a:r>
            <a:r>
              <a:rPr lang="ru-RU" sz="1000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sz="1000" dirty="0">
                <a:highlight>
                  <a:srgbClr val="FFFFB4"/>
                </a:highlight>
              </a:rPr>
              <a:t> этим номерам</a:t>
            </a:r>
            <a:r>
              <a:rPr lang="ru-RU" sz="1000" dirty="0">
                <a:highlight>
                  <a:srgbClr val="FFFF00"/>
                </a:highlight>
              </a:rPr>
              <a:t> [</a:t>
            </a:r>
            <a:r>
              <a:rPr lang="ru-RU" sz="1000" i="1" dirty="0">
                <a:highlight>
                  <a:srgbClr val="FFFF00"/>
                </a:highlight>
              </a:rPr>
              <a:t>выберите</a:t>
            </a:r>
            <a:r>
              <a:rPr lang="ru-RU" sz="1000" dirty="0">
                <a:highlight>
                  <a:srgbClr val="FFFF00"/>
                </a:highlight>
              </a:rPr>
              <a:t>]</a:t>
            </a:r>
            <a:r>
              <a:rPr lang="ru-RU" sz="1000" dirty="0"/>
              <a:t> </a:t>
            </a:r>
            <a:r>
              <a:rPr lang="ru-RU" sz="1000" dirty="0">
                <a:highlight>
                  <a:srgbClr val="FFFFB4"/>
                </a:highlight>
              </a:rPr>
              <a:t>экстренной помощи </a:t>
            </a:r>
            <a:r>
              <a:rPr lang="ru-RU" sz="1000" dirty="0"/>
              <a:t>бесплатно: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3BE0B1A-0230-5FB5-DD18-41EDD32F5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6336499"/>
            <a:ext cx="345904" cy="345904"/>
          </a:xfrm>
          <a:prstGeom prst="rect">
            <a:avLst/>
          </a:prstGeom>
        </p:spPr>
      </p:pic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74F250EB-D6BD-250F-3BA7-1A9E97A16B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857307"/>
              </p:ext>
            </p:extLst>
          </p:nvPr>
        </p:nvGraphicFramePr>
        <p:xfrm>
          <a:off x="391408" y="6374889"/>
          <a:ext cx="3355010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01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неотложная медицинская помощь: [</a:t>
                      </a:r>
                      <a:r>
                        <a:rPr lang="ru-RU" sz="1000" b="0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</a:p>
                  </a:txBody>
                  <a:tcPr marL="540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pic>
        <p:nvPicPr>
          <p:cNvPr id="35" name="Picture 34">
            <a:extLst>
              <a:ext uri="{FF2B5EF4-FFF2-40B4-BE49-F238E27FC236}">
                <a16:creationId xmlns:a16="http://schemas.microsoft.com/office/drawing/2014/main" id="{0B13D840-32D2-0D62-A4F7-09A4CB97B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6745932"/>
            <a:ext cx="345904" cy="345904"/>
          </a:xfrm>
          <a:prstGeom prst="rect">
            <a:avLst/>
          </a:prstGeom>
        </p:spPr>
      </p:pic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5F1314CE-26F0-C87E-9711-AE0AF7999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789126"/>
              </p:ext>
            </p:extLst>
          </p:nvPr>
        </p:nvGraphicFramePr>
        <p:xfrm>
          <a:off x="391408" y="6791151"/>
          <a:ext cx="3355009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009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полиция: [</a:t>
                      </a:r>
                      <a:r>
                        <a:rPr lang="ru-RU" sz="1000" b="1" i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</a:t>
                      </a:r>
                      <a:r>
                        <a:rPr lang="ru-RU" sz="10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540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D61D5A-67B3-CCE1-7ACD-31531266A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11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02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9308-35A0-3A5A-27C0-1C4489D772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ЗАДНЯЯ ОБЛОЖКА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2332EA-1C51-16CD-6B86-B6D9F72B9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3996" y="0"/>
            <a:ext cx="5351645" cy="755967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E1EBE33A-5BFA-4688-04F8-374CDB4A7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395999" y="4138576"/>
            <a:ext cx="963852" cy="4729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CB19552-4A93-5B51-D223-8000DFA47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5850" y="4143265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026E24-93CB-4B8A-2540-0FA104E261D4}"/>
              </a:ext>
            </a:extLst>
          </p:cNvPr>
          <p:cNvSpPr txBox="1"/>
          <p:nvPr/>
        </p:nvSpPr>
        <p:spPr>
          <a:xfrm>
            <a:off x="1942231" y="4305826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B37AEE3E-6DA1-EC7B-7606-6C2D76319B2D}"/>
              </a:ext>
            </a:extLst>
          </p:cNvPr>
          <p:cNvSpPr txBox="1">
            <a:spLocks/>
          </p:cNvSpPr>
          <p:nvPr/>
        </p:nvSpPr>
        <p:spPr>
          <a:xfrm>
            <a:off x="395999" y="4700596"/>
            <a:ext cx="4627550" cy="169534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dirty="0"/>
              <a:t>Эта брошюра предназначена исключительно для ознакомления. Сама по себе она не создает прав и обязанностей. Основная часть данного материала предоставлена Агентством Европейского союза по вопросам убежища (EUAA). Воспроизведение и изменение этой брошюры разрешено EUAA только для государств-членов ЕС. EUAA не несет никакой ответственности за точность, содержание, полноту, законность или надежность информации, размещенной в этой брошюре государствами-членами ЕС или любой другой ответственной третьей стороной. Ни EUAA, ни какое-либо лицо, действующее от имени EUAA, не несут ответственность за возможное использование информации, содержащейся в данной брошюре. </a:t>
            </a:r>
          </a:p>
          <a:p>
            <a:endParaRPr lang="en-US" sz="900" dirty="0"/>
          </a:p>
          <a:p>
            <a:r>
              <a:rPr lang="ru-RU" sz="900" dirty="0"/>
              <a:t>© Агентство Европейского союза по вопросам убежища, 2025 г.</a:t>
            </a:r>
          </a:p>
        </p:txBody>
      </p:sp>
    </p:spTree>
    <p:extLst>
      <p:ext uri="{BB962C8B-B14F-4D97-AF65-F5344CB8AC3E}">
        <p14:creationId xmlns:p14="http://schemas.microsoft.com/office/powerpoint/2010/main" val="25155093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2784-7E1B-62E7-2B94-73CE7E73F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-266602"/>
            <a:ext cx="4284000" cy="266602"/>
          </a:xfrm>
        </p:spPr>
        <p:txBody>
          <a:bodyPr wrap="square" lIns="36000" tIns="36000" rIns="36000" bIns="36000" numCol="1" anchor="b" anchorCtr="0">
            <a:spAutoFit/>
          </a:bodyPr>
          <a:lstStyle/>
          <a:p>
            <a:r>
              <a:rPr lang="ru-RU" b="0" dirty="0"/>
              <a:t>ЧТО ТАКОЕ ПРИЕМ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EE196BE-470E-BF82-55DC-35E7203C3441}"/>
              </a:ext>
            </a:extLst>
          </p:cNvPr>
          <p:cNvSpPr txBox="1">
            <a:spLocks/>
          </p:cNvSpPr>
          <p:nvPr/>
        </p:nvSpPr>
        <p:spPr>
          <a:xfrm>
            <a:off x="648000" y="34200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ТАКОЕ ПРИЕМ?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2D21186F-482C-3D6B-34A0-A6617A106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1"/>
            <a:ext cx="4536000" cy="677000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dirty="0"/>
              <a:t>Прием — это поддержка, которую вы получаете как заявитель, пока власти рассматривают ваше ходатайство о предоставлении международной защиты. Она включает в себя права и обязанности при приеме, которые объясняются в данной брошюре.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A427F326-0DD5-3410-9F5F-48E49C28D061}"/>
              </a:ext>
            </a:extLst>
          </p:cNvPr>
          <p:cNvSpPr txBox="1">
            <a:spLocks/>
          </p:cNvSpPr>
          <p:nvPr/>
        </p:nvSpPr>
        <p:spPr>
          <a:xfrm>
            <a:off x="396000" y="1607034"/>
            <a:ext cx="4536000" cy="67700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  <a:r>
              <a:rPr lang="ru-RU" dirty="0">
                <a:highlight>
                  <a:srgbClr val="808080"/>
                </a:highlight>
              </a:rPr>
              <a:t> </a:t>
            </a:r>
            <a:r>
              <a:rPr lang="ru-RU" dirty="0">
                <a:highlight>
                  <a:srgbClr val="C0C0C0"/>
                </a:highlight>
                <a:ea typeface=""/>
              </a:rPr>
              <a:t>В</a:t>
            </a:r>
            <a:r>
              <a:rPr lang="ru-RU" dirty="0">
                <a:highlight>
                  <a:srgbClr val="C0C0C0"/>
                </a:highlight>
              </a:rPr>
              <a:t> </a:t>
            </a:r>
            <a:r>
              <a:rPr lang="ru-RU" dirty="0">
                <a:highlight>
                  <a:srgbClr val="FFFFB4"/>
                </a:highlight>
              </a:rPr>
              <a:t>[</a:t>
            </a:r>
            <a:r>
              <a:rPr lang="ru-RU" dirty="0">
                <a:solidFill>
                  <a:srgbClr val="C00000"/>
                </a:solidFill>
                <a:highlight>
                  <a:srgbClr val="FFFFB4"/>
                </a:highlight>
              </a:rPr>
              <a:t>…</a:t>
            </a:r>
            <a:r>
              <a:rPr lang="ru-RU" dirty="0">
                <a:highlight>
                  <a:srgbClr val="FFFFB4"/>
                </a:highlight>
              </a:rPr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  <a:ea typeface=""/>
              </a:rPr>
              <a:t>]</a:t>
            </a:r>
            <a:r>
              <a:rPr lang="ru-RU" i="1" dirty="0">
                <a:highlight>
                  <a:srgbClr val="FFFF00"/>
                </a:highlight>
                <a:ea typeface=""/>
              </a:rPr>
              <a:t> </a:t>
            </a:r>
            <a:r>
              <a:rPr lang="ru-RU" dirty="0">
                <a:highlight>
                  <a:srgbClr val="C0C0C0"/>
                </a:highlight>
                <a:ea typeface=""/>
              </a:rPr>
              <a:t>органом власти, ответственным за прием, является </a:t>
            </a:r>
            <a:r>
              <a:rPr lang="ru-RU" dirty="0">
                <a:highlight>
                  <a:srgbClr val="FFFFB4"/>
                </a:highlight>
              </a:rPr>
              <a:t>[</a:t>
            </a:r>
            <a:r>
              <a:rPr lang="ru-RU" dirty="0">
                <a:solidFill>
                  <a:schemeClr val="accent5"/>
                </a:solidFill>
                <a:highlight>
                  <a:srgbClr val="FFFFB4"/>
                </a:highlight>
              </a:rPr>
              <a:t>…</a:t>
            </a:r>
            <a:r>
              <a:rPr lang="ru-RU" dirty="0">
                <a:highlight>
                  <a:srgbClr val="FFFFB4"/>
                </a:highlight>
              </a:rPr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название органа</a:t>
            </a:r>
            <a:r>
              <a:rPr lang="ru-RU" dirty="0">
                <a:highlight>
                  <a:srgbClr val="FFFF00"/>
                </a:highlight>
                <a:ea typeface=""/>
              </a:rPr>
              <a:t>] </a:t>
            </a:r>
            <a:r>
              <a:rPr lang="ru-RU" dirty="0">
                <a:highlight>
                  <a:srgbClr val="C0C0C0"/>
                </a:highlight>
                <a:ea typeface=""/>
              </a:rPr>
              <a:t>. Органом, ответственным за рассмотрение вашего ходатайства, является </a:t>
            </a:r>
            <a:r>
              <a:rPr lang="ru-RU" dirty="0">
                <a:highlight>
                  <a:srgbClr val="FFFFB4"/>
                </a:highlight>
              </a:rPr>
              <a:t>[</a:t>
            </a:r>
            <a:r>
              <a:rPr lang="ru-RU" dirty="0">
                <a:solidFill>
                  <a:schemeClr val="accent5"/>
                </a:solidFill>
                <a:highlight>
                  <a:srgbClr val="FFFFB4"/>
                </a:highlight>
              </a:rPr>
              <a:t>…</a:t>
            </a:r>
            <a:r>
              <a:rPr lang="ru-RU" dirty="0">
                <a:highlight>
                  <a:srgbClr val="FFFFB4"/>
                </a:highlight>
              </a:rPr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органа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>
                <a:highlight>
                  <a:srgbClr val="C0C0C0"/>
                </a:highlight>
                <a:ea typeface=""/>
              </a:rPr>
              <a:t>.</a:t>
            </a:r>
          </a:p>
        </p:txBody>
      </p:sp>
      <p:pic>
        <p:nvPicPr>
          <p:cNvPr id="3" name="Picture 2" descr="Заявитель разговаривает с сотрудником и переводчиком.">
            <a:extLst>
              <a:ext uri="{FF2B5EF4-FFF2-40B4-BE49-F238E27FC236}">
                <a16:creationId xmlns:a16="http://schemas.microsoft.com/office/drawing/2014/main" id="{975B1FDF-2765-D55F-454E-10F1C357ED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30" b="6030"/>
          <a:stretch/>
        </p:blipFill>
        <p:spPr>
          <a:xfrm>
            <a:off x="648000" y="2348950"/>
            <a:ext cx="3962843" cy="1883764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22A4D52E-74C1-2BC1-D2B3-048123C58B74}"/>
              </a:ext>
            </a:extLst>
          </p:cNvPr>
          <p:cNvSpPr txBox="1">
            <a:spLocks/>
          </p:cNvSpPr>
          <p:nvPr/>
        </p:nvSpPr>
        <p:spPr>
          <a:xfrm>
            <a:off x="395487" y="4392221"/>
            <a:ext cx="4536000" cy="677000"/>
          </a:xfrm>
          <a:prstGeom prst="rect">
            <a:avLst/>
          </a:prstGeom>
        </p:spPr>
        <p:txBody>
          <a:bodyPr lIns="36000" tIns="36000" rIns="36000" bIns="3600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1100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sz="1100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</a:t>
            </a:r>
            <a:r>
              <a:rPr lang="ru-RU" sz="1100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  <a:r>
              <a:rPr lang="ru-RU" sz="1100" dirty="0">
                <a:highlight>
                  <a:srgbClr val="808080"/>
                </a:highlight>
              </a:rPr>
              <a:t> </a:t>
            </a:r>
            <a:r>
              <a:rPr lang="ru-RU" sz="1100" dirty="0">
                <a:highlight>
                  <a:srgbClr val="FFFFB4"/>
                </a:highlight>
              </a:rPr>
              <a:t>Сотрудники</a:t>
            </a:r>
            <a:r>
              <a:rPr lang="ru-RU" sz="1100" dirty="0">
                <a:highlight>
                  <a:srgbClr val="FFFF00"/>
                </a:highlight>
              </a:rPr>
              <a:t> [</a:t>
            </a:r>
            <a:r>
              <a:rPr lang="ru-RU" sz="11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ГЧ: уточните соответствующего сотрудника/орган</a:t>
            </a:r>
            <a:r>
              <a:rPr lang="ru-RU" sz="1100" dirty="0">
                <a:highlight>
                  <a:srgbClr val="FFFF00"/>
                </a:highlight>
              </a:rPr>
              <a:t>]</a:t>
            </a:r>
            <a:r>
              <a:rPr lang="ru-RU" sz="1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100" dirty="0">
                <a:highlight>
                  <a:srgbClr val="C0C0C0"/>
                </a:highlight>
              </a:rPr>
              <a:t>попросят вас подтвердить и подписать, что вы получили информацию, содержащуюся в этой брошюре. </a:t>
            </a:r>
            <a:r>
              <a:rPr lang="ru-RU" sz="1100" dirty="0">
                <a:effectLst/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Вы получите дополнительную информацию перед регистрацией своего ходатайства. 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56C8F5BF-5A96-F0C2-D0C8-EEED158DB1BA}"/>
              </a:ext>
            </a:extLst>
          </p:cNvPr>
          <p:cNvSpPr txBox="1">
            <a:spLocks/>
          </p:cNvSpPr>
          <p:nvPr/>
        </p:nvSpPr>
        <p:spPr>
          <a:xfrm>
            <a:off x="396000" y="5316286"/>
            <a:ext cx="4536000" cy="173359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b="1" dirty="0"/>
              <a:t>Переводчик</a:t>
            </a:r>
            <a:r>
              <a:rPr lang="ru-RU" dirty="0"/>
              <a:t> поможет вам общаться с </a:t>
            </a:r>
            <a:r>
              <a:rPr lang="ru-RU" dirty="0">
                <a:highlight>
                  <a:srgbClr val="FFFFB4"/>
                </a:highlight>
                <a:cs typeface="Arial" panose="020B0604020202020204" pitchFamily="34" charset="0"/>
              </a:rPr>
              <a:t>сотрудниками </a:t>
            </a:r>
            <a:r>
              <a:rPr lang="ru-RU" dirty="0">
                <a:highlight>
                  <a:srgbClr val="FFFF00"/>
                </a:highlight>
                <a:cs typeface="Arial" panose="020B0604020202020204" pitchFamily="34" charset="0"/>
              </a:rPr>
              <a:t>[</a:t>
            </a:r>
            <a:r>
              <a:rPr lang="ru-RU" i="1" dirty="0">
                <a:highlight>
                  <a:srgbClr val="FFFF00"/>
                </a:highlight>
                <a:cs typeface="Arial" panose="020B0604020202020204" pitchFamily="34" charset="0"/>
              </a:rPr>
              <a:t>ГЧ: выберите, оставлять слово «сотрудники» или уточнить более конкретно — сотрудники/власти</a:t>
            </a:r>
            <a:r>
              <a:rPr lang="ru-RU" dirty="0">
                <a:highlight>
                  <a:srgbClr val="FFFF00"/>
                </a:highlight>
                <a:cs typeface="Arial" panose="020B0604020202020204" pitchFamily="34" charset="0"/>
              </a:rPr>
              <a:t>]</a:t>
            </a:r>
            <a:r>
              <a:rPr lang="ru-RU" dirty="0"/>
              <a:t> на понятном вам языке, если это необходимо. Переводчик не будет никому передавать то, что вы скажете.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b="1" dirty="0"/>
              <a:t>Вы найдете информацию о процедуре предоставления убежища и правилах, которые нужно выполнять, в отдельных брошюрах. 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dirty="0"/>
              <a:t>Вы также можете бесплатно обратиться за информацией и помощью в другие организации. Список организаций вы найдете в конце этой брошюры.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A5617CB-7714-3997-2D8A-47B1FD93C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31254" y="7206070"/>
            <a:ext cx="665142" cy="202226"/>
          </a:xfrm>
        </p:spPr>
        <p:txBody>
          <a:bodyPr/>
          <a:lstStyle/>
          <a:p>
            <a:fld id="{B6360183-5C50-9547-BF60-B0F91079FE89}" type="slidenum">
              <a:rPr lang="x-none" smtClean="0">
                <a:solidFill>
                  <a:schemeClr val="tx1"/>
                </a:solidFill>
              </a:rPr>
              <a:t>2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2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1A6A6B-34B2-10AD-6B96-011BAB85C0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>
                <a:ea typeface=""/>
              </a:rPr>
              <a:t>ПРАВИЛА ПОДАЧИ ХОДАТАЙСТВА О ПРЕДОСТАВЛЕНИИ УБЕЖИЩА И ПУТЕШЕСТВИЙ В ДРУГИЕ СТРАНЫ ЕС+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B614691-7BC8-D2E0-3F59-051C808D4DB6}"/>
              </a:ext>
            </a:extLst>
          </p:cNvPr>
          <p:cNvSpPr txBox="1">
            <a:spLocks/>
          </p:cNvSpPr>
          <p:nvPr/>
        </p:nvSpPr>
        <p:spPr>
          <a:xfrm>
            <a:off x="431999" y="360000"/>
            <a:ext cx="4791641" cy="41125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400" b="1" kern="1200">
                <a:solidFill>
                  <a:srgbClr val="24234C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050" dirty="0"/>
              <a:t>Вы сейчас находитесь в [</a:t>
            </a:r>
            <a:r>
              <a:rPr lang="ru-RU" sz="1050" dirty="0">
                <a:solidFill>
                  <a:srgbClr val="C00000"/>
                </a:solidFill>
              </a:rPr>
              <a:t>…</a:t>
            </a:r>
            <a:r>
              <a:rPr lang="ru-RU" sz="1050" dirty="0"/>
              <a:t>]</a:t>
            </a:r>
            <a:r>
              <a:rPr lang="ru-RU" sz="1050" dirty="0">
                <a:highlight>
                  <a:srgbClr val="FFFF00"/>
                </a:highlight>
              </a:rPr>
              <a:t> </a:t>
            </a:r>
            <a:r>
              <a:rPr lang="ru-RU" sz="1050" b="0" dirty="0">
                <a:solidFill>
                  <a:schemeClr val="tx1"/>
                </a:solidFill>
                <a:highlight>
                  <a:srgbClr val="FFFF00"/>
                </a:highlight>
              </a:rPr>
              <a:t>[</a:t>
            </a:r>
            <a:r>
              <a:rPr lang="ru-RU" sz="1050" b="0" i="1" dirty="0">
                <a:solidFill>
                  <a:schemeClr val="tx1"/>
                </a:solidFill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sz="1050" b="0" dirty="0">
                <a:solidFill>
                  <a:schemeClr val="tx1"/>
                </a:solidFill>
                <a:highlight>
                  <a:srgbClr val="FFFF00"/>
                </a:highlight>
                <a:ea typeface=""/>
              </a:rPr>
              <a:t>]</a:t>
            </a:r>
            <a:r>
              <a:rPr lang="ru-RU" sz="1050" dirty="0"/>
              <a:t>, которая является страной ЕС+. </a:t>
            </a:r>
          </a:p>
          <a:p>
            <a:r>
              <a:rPr lang="ru-RU" sz="1050" dirty="0"/>
              <a:t>Странами ЕС+ являются: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24F6C5-9260-5223-9F30-F3D2A6F3F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185" y="845050"/>
            <a:ext cx="212319" cy="284088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3BC27D68-DF88-4FC7-E8BA-9F8C17401347}"/>
              </a:ext>
            </a:extLst>
          </p:cNvPr>
          <p:cNvSpPr txBox="1">
            <a:spLocks/>
          </p:cNvSpPr>
          <p:nvPr/>
        </p:nvSpPr>
        <p:spPr>
          <a:xfrm>
            <a:off x="791309" y="805816"/>
            <a:ext cx="4320691" cy="8648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buNone/>
            </a:pPr>
            <a:r>
              <a:rPr lang="ru-RU" sz="1050" dirty="0"/>
              <a:t>27</a:t>
            </a:r>
            <a:r>
              <a:rPr lang="ru-RU" sz="1050"/>
              <a:t> государств-членов </a:t>
            </a:r>
            <a:r>
              <a:rPr lang="ru-RU" sz="1050" dirty="0"/>
              <a:t>Европейского союза (ЕС): Австрия, Бельгия, Болгария, Хорватия, Кипр, Чехия, Дания, Эстония, Финляндия, Франция, Германия, Греция, Венгрия, Италия, Латвия, Литва, Люксембург, Мальта, Нидерланды, Польша, Португалия, Республика Ирландия, Румыния, Словакия, Словения, Испания, Швеция и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975CC9-74F1-EFE7-71F7-3E9DB5554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185" y="1789370"/>
            <a:ext cx="212319" cy="284088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92E19AFC-9D51-24D1-22E4-3E963DA7F677}"/>
              </a:ext>
            </a:extLst>
          </p:cNvPr>
          <p:cNvSpPr txBox="1">
            <a:spLocks/>
          </p:cNvSpPr>
          <p:nvPr/>
        </p:nvSpPr>
        <p:spPr>
          <a:xfrm>
            <a:off x="791134" y="1811784"/>
            <a:ext cx="4140691" cy="22992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ru-RU" sz="1050" dirty="0"/>
              <a:t>еще 4 страны: Исландия, Лихтенштейн, Норвегия, Швейцария.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4B9DAB-4881-A3B8-463D-D80D9CE7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2399587"/>
            <a:ext cx="4896000" cy="44636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6780D-4023-D52F-69BD-0C098541F458}"/>
              </a:ext>
            </a:extLst>
          </p:cNvPr>
          <p:cNvSpPr txBox="1">
            <a:spLocks/>
          </p:cNvSpPr>
          <p:nvPr/>
        </p:nvSpPr>
        <p:spPr>
          <a:xfrm>
            <a:off x="396000" y="2548246"/>
            <a:ext cx="4536000" cy="266602"/>
          </a:xfrm>
          <a:prstGeom prst="rect">
            <a:avLst/>
          </a:prstGeom>
        </p:spPr>
        <p:txBody>
          <a:bodyPr lIns="36000" tIns="36000" rIns="36000" bIns="36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sz="1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Внимание!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FBBF04F-034F-0428-DEEF-36AE0012E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825" y="2955968"/>
            <a:ext cx="4536000" cy="750576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050" dirty="0"/>
              <a:t>Существуют правила, касающиеся подачи ходатайства о предоставлении убежища и путешествий в другие страны ЕС+.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B42BE6-AFC8-4950-87EA-634C25EEE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98" y="3588566"/>
            <a:ext cx="531421" cy="531421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E6F8356-BDF0-2DB7-EC01-5594FD56B9F1}"/>
              </a:ext>
            </a:extLst>
          </p:cNvPr>
          <p:cNvSpPr txBox="1">
            <a:spLocks/>
          </p:cNvSpPr>
          <p:nvPr/>
        </p:nvSpPr>
        <p:spPr>
          <a:xfrm>
            <a:off x="1116000" y="3546872"/>
            <a:ext cx="3816000" cy="60158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050" b="1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Вы должны подать ходатайство о предоставлении убежища и зарегистрировать его в первой стране ЕС+, в которую вы прибыли</a:t>
            </a:r>
            <a:r>
              <a:rPr lang="ru-RU" sz="105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, если только власти не уведомят вас об ином.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D49197-29FF-6587-F586-B23475E07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98" y="4443006"/>
            <a:ext cx="531421" cy="5314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B08B3EF7-D410-8422-A6E9-B3AFB2CA0E1B}"/>
              </a:ext>
            </a:extLst>
          </p:cNvPr>
          <p:cNvSpPr txBox="1">
            <a:spLocks/>
          </p:cNvSpPr>
          <p:nvPr/>
        </p:nvSpPr>
        <p:spPr>
          <a:xfrm>
            <a:off x="1116000" y="4388828"/>
            <a:ext cx="3816000" cy="94305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050" b="1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Только одна страна ЕС+ отвечает за рассмотрение вашего ходатайства о предоставлении убежища. </a:t>
            </a:r>
            <a:r>
              <a:rPr lang="ru-RU" sz="1050" dirty="0"/>
              <a:t>Власти в [</a:t>
            </a:r>
            <a:r>
              <a:rPr lang="ru-RU" sz="1050" dirty="0">
                <a:solidFill>
                  <a:schemeClr val="accent5"/>
                </a:solidFill>
              </a:rPr>
              <a:t>...</a:t>
            </a:r>
            <a:r>
              <a:rPr lang="ru-RU" sz="1050" dirty="0"/>
              <a:t>] [</a:t>
            </a:r>
            <a:r>
              <a:rPr lang="ru-RU" sz="1050" i="1" dirty="0">
                <a:effectLst/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sz="1050" dirty="0">
                <a:effectLst/>
                <a:highlight>
                  <a:srgbClr val="FFFF00"/>
                </a:highlight>
                <a:ea typeface=""/>
              </a:rPr>
              <a:t>] </a:t>
            </a:r>
            <a:r>
              <a:rPr lang="ru-RU" sz="1050" dirty="0">
                <a:ea typeface="Calibri"/>
                <a:cs typeface="Arial" panose="020B0604020202020204" pitchFamily="34" charset="0"/>
              </a:rPr>
              <a:t>будут</a:t>
            </a:r>
            <a:r>
              <a:rPr lang="ru-RU" sz="105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следовать</a:t>
            </a:r>
            <a:r>
              <a:rPr lang="ru-RU" sz="105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 процедуре, чтобы решить, какая страна ЕС+ отвечает за ваше ходатайство о предоставлении убежища.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AFD692-6AF1-0441-1216-8CC8EEE9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798" y="5450201"/>
            <a:ext cx="531421" cy="531421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6D7F6E08-5E11-FCD6-0A9A-B25DF4B88358}"/>
              </a:ext>
            </a:extLst>
          </p:cNvPr>
          <p:cNvSpPr txBox="1">
            <a:spLocks/>
          </p:cNvSpPr>
          <p:nvPr/>
        </p:nvSpPr>
        <p:spPr>
          <a:xfrm>
            <a:off x="1116000" y="5403332"/>
            <a:ext cx="3816000" cy="117322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050" b="1" dirty="0">
                <a:cs typeface="Arial" panose="020B0604020202020204" pitchFamily="34" charset="0"/>
              </a:rPr>
              <a:t>Вы должны оставаться в </a:t>
            </a:r>
            <a:r>
              <a:rPr lang="ru-RU" sz="1050" b="1" dirty="0"/>
              <a:t>[</a:t>
            </a:r>
            <a:r>
              <a:rPr lang="ru-RU" sz="1050" b="1" dirty="0">
                <a:solidFill>
                  <a:schemeClr val="accent5"/>
                </a:solidFill>
              </a:rPr>
              <a:t>…</a:t>
            </a:r>
            <a:r>
              <a:rPr lang="ru-RU" sz="1050" b="1" dirty="0"/>
              <a:t>]</a:t>
            </a:r>
            <a:r>
              <a:rPr lang="ru-RU" sz="1050" b="1" dirty="0">
                <a:highlight>
                  <a:srgbClr val="FFFF00"/>
                </a:highlight>
              </a:rPr>
              <a:t> </a:t>
            </a:r>
            <a:r>
              <a:rPr lang="ru-RU" sz="1050" dirty="0">
                <a:highlight>
                  <a:srgbClr val="FFFF00"/>
                </a:highlight>
              </a:rPr>
              <a:t>[</a:t>
            </a:r>
            <a:r>
              <a:rPr lang="ru-RU" sz="1050" i="1" dirty="0">
                <a:effectLst/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sz="1050" dirty="0">
                <a:effectLst/>
                <a:highlight>
                  <a:srgbClr val="FFFF00"/>
                </a:highlight>
                <a:ea typeface=""/>
              </a:rPr>
              <a:t>]</a:t>
            </a:r>
            <a:r>
              <a:rPr lang="ru-RU" sz="1050" b="1" dirty="0">
                <a:effectLst/>
                <a:ea typeface=""/>
                <a:cs typeface="Arial" panose="020B0604020202020204" pitchFamily="34" charset="0"/>
              </a:rPr>
              <a:t>. Вы не можете путешествовать </a:t>
            </a:r>
            <a:r>
              <a:rPr lang="ru-RU" sz="1050" b="1" dirty="0">
                <a:ea typeface=""/>
                <a:cs typeface="Arial" panose="020B0604020202020204" pitchFamily="34" charset="0"/>
              </a:rPr>
              <a:t>в другую страну ЕС+ без разрешения властей. </a:t>
            </a:r>
            <a:r>
              <a:rPr lang="ru-RU" sz="1050" dirty="0">
                <a:cs typeface="Arial" panose="020B0604020202020204" pitchFamily="34" charset="0"/>
              </a:rPr>
              <a:t>Если вы уедете, это будет иметь негативные последствия. Ваша процедура предоставления убежища в</a:t>
            </a:r>
            <a:r>
              <a:rPr lang="ru-RU" sz="1050" dirty="0">
                <a:ea typeface=""/>
                <a:cs typeface="Arial" panose="020B0604020202020204" pitchFamily="34" charset="0"/>
              </a:rPr>
              <a:t> </a:t>
            </a:r>
            <a:br>
              <a:rPr lang="en-US" sz="1050" dirty="0">
                <a:ea typeface=""/>
                <a:cs typeface="Arial" panose="020B0604020202020204" pitchFamily="34" charset="0"/>
              </a:rPr>
            </a:br>
            <a:r>
              <a:rPr lang="ru-RU" sz="1050" dirty="0"/>
              <a:t>[</a:t>
            </a:r>
            <a:r>
              <a:rPr lang="ru-RU" sz="1050" dirty="0">
                <a:solidFill>
                  <a:schemeClr val="accent5"/>
                </a:solidFill>
              </a:rPr>
              <a:t>…</a:t>
            </a:r>
            <a:r>
              <a:rPr lang="ru-RU" sz="1050" dirty="0"/>
              <a:t>]</a:t>
            </a:r>
            <a:r>
              <a:rPr lang="ru-RU" sz="1050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ru-RU" sz="1050" dirty="0">
                <a:highlight>
                  <a:srgbClr val="FFFF00"/>
                </a:highlight>
              </a:rPr>
              <a:t>[</a:t>
            </a:r>
            <a:r>
              <a:rPr lang="ru-RU" sz="1050" i="1" dirty="0">
                <a:effectLst/>
                <a:highlight>
                  <a:srgbClr val="FFFF00"/>
                </a:highlight>
                <a:ea typeface=""/>
              </a:rPr>
              <a:t>название страны</a:t>
            </a:r>
            <a:r>
              <a:rPr lang="ru-RU" sz="1050" dirty="0">
                <a:effectLst/>
                <a:highlight>
                  <a:srgbClr val="FFFF00"/>
                </a:highlight>
                <a:ea typeface=""/>
              </a:rPr>
              <a:t>]</a:t>
            </a:r>
            <a:r>
              <a:rPr lang="ru-RU" sz="1050" dirty="0">
                <a:cs typeface="Arial" panose="020B0604020202020204" pitchFamily="34" charset="0"/>
              </a:rPr>
              <a:t> может быть остановлена. Ваша свобода передвижения в другой стране может быть ограничена, а некоторые услуги при приеме будут отменены.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204655-EB36-C667-219E-EA8FDEFD24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3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23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B712-3C68-F4B0-08FC-C2E7A84E3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52752"/>
          </a:xfrm>
        </p:spPr>
        <p:txBody>
          <a:bodyPr/>
          <a:lstStyle/>
          <a:p>
            <a:r>
              <a:rPr lang="ru-RU" sz="1300" b="1" dirty="0">
                <a:solidFill>
                  <a:srgbClr val="24234C"/>
                </a:solidFill>
              </a:rPr>
              <a:t>ЧТО ВЫ ПОЛУЧИТЕ?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B31F7-F83E-CEF9-F25C-3E4D27E48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0"/>
            <a:ext cx="4536000" cy="440173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sz="1100" dirty="0">
                <a:highlight>
                  <a:srgbClr val="FFFF00"/>
                </a:highlight>
              </a:rPr>
              <a:t>[</a:t>
            </a:r>
            <a:r>
              <a:rPr lang="ru-RU" sz="1100" i="1" dirty="0">
                <a:highlight>
                  <a:srgbClr val="FFFF00"/>
                </a:highlight>
              </a:rPr>
              <a:t>Это предложение может быть изменено в соответствии с национальным законодательством и практикой.</a:t>
            </a:r>
            <a:r>
              <a:rPr lang="ru-RU" sz="1100" dirty="0">
                <a:highlight>
                  <a:srgbClr val="FFFF00"/>
                </a:highlight>
              </a:rPr>
              <a:t>]</a:t>
            </a:r>
            <a:r>
              <a:rPr lang="ru-RU" dirty="0"/>
              <a:t> </a:t>
            </a:r>
            <a:r>
              <a:rPr lang="ru-RU" dirty="0">
                <a:highlight>
                  <a:srgbClr val="FFFFB4"/>
                </a:highlight>
              </a:rPr>
              <a:t>В зависимости от вашей личной и финансовой ситуации вы получите: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DA80B8A-E504-07B1-379C-CFDD1997B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112" y="1560831"/>
            <a:ext cx="764259" cy="764259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529F078-DAD4-E769-95B0-B448B97DC15D}"/>
              </a:ext>
            </a:extLst>
          </p:cNvPr>
          <p:cNvSpPr txBox="1">
            <a:spLocks/>
          </p:cNvSpPr>
          <p:nvPr/>
        </p:nvSpPr>
        <p:spPr>
          <a:xfrm>
            <a:off x="1351686" y="1682480"/>
            <a:ext cx="1135267" cy="7616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проживание,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8E72707-2F7E-11F6-4BCE-1A1E56EB6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440" y="1590965"/>
            <a:ext cx="731521" cy="731521"/>
          </a:xfrm>
          <a:prstGeom prst="rect">
            <a:avLst/>
          </a:prstGeom>
        </p:spPr>
      </p:pic>
      <p:sp>
        <p:nvSpPr>
          <p:cNvPr id="34" name="Subtitle 2">
            <a:extLst>
              <a:ext uri="{FF2B5EF4-FFF2-40B4-BE49-F238E27FC236}">
                <a16:creationId xmlns:a16="http://schemas.microsoft.com/office/drawing/2014/main" id="{CC66482B-E536-A439-EA6F-1F62F5DF1333}"/>
              </a:ext>
            </a:extLst>
          </p:cNvPr>
          <p:cNvSpPr txBox="1">
            <a:spLocks/>
          </p:cNvSpPr>
          <p:nvPr/>
        </p:nvSpPr>
        <p:spPr>
          <a:xfrm>
            <a:off x="3754904" y="1682134"/>
            <a:ext cx="1177095" cy="73412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средства личной гигиены,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2FE307E-C919-4736-6502-4E92DDC88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247" y="2675161"/>
            <a:ext cx="758570" cy="73486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D9B72656-18B0-A4FE-1895-53B4E69AC5D5}"/>
              </a:ext>
            </a:extLst>
          </p:cNvPr>
          <p:cNvSpPr txBox="1">
            <a:spLocks/>
          </p:cNvSpPr>
          <p:nvPr/>
        </p:nvSpPr>
        <p:spPr>
          <a:xfrm>
            <a:off x="1340710" y="2791004"/>
            <a:ext cx="1166352" cy="74067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еду,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ECC007-F083-4F25-F332-2A399AB5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440" y="2675161"/>
            <a:ext cx="731521" cy="731521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10C3EE9B-60D9-CA32-3CEC-49AA485FE44A}"/>
              </a:ext>
            </a:extLst>
          </p:cNvPr>
          <p:cNvSpPr txBox="1">
            <a:spLocks/>
          </p:cNvSpPr>
          <p:nvPr/>
        </p:nvSpPr>
        <p:spPr>
          <a:xfrm>
            <a:off x="3739461" y="2791004"/>
            <a:ext cx="1192538" cy="7315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одежду,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989A44C-A5F2-FA7A-2981-44AA38EE2EBA}"/>
              </a:ext>
            </a:extLst>
          </p:cNvPr>
          <p:cNvSpPr txBox="1">
            <a:spLocks/>
          </p:cNvSpPr>
          <p:nvPr/>
        </p:nvSpPr>
        <p:spPr>
          <a:xfrm>
            <a:off x="2204324" y="3882485"/>
            <a:ext cx="2306575" cy="76323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деньги на повседневные расходы.</a:t>
            </a:r>
          </a:p>
          <a:p>
            <a:pPr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900" dirty="0">
                <a:highlight>
                  <a:srgbClr val="FFFF00"/>
                </a:highlight>
              </a:rPr>
              <a:t>[</a:t>
            </a:r>
            <a:r>
              <a:rPr lang="ru-RU" sz="900" i="1" dirty="0">
                <a:highlight>
                  <a:srgbClr val="FFFF00"/>
                </a:highlight>
              </a:rPr>
              <a:t>ГЧ может выбрать значок, изображающий наличные деньги или карту, в зависимости от того, каким образом будет предоставляться поддержка; удалите значок, который не подходит</a:t>
            </a:r>
            <a:r>
              <a:rPr lang="ru-RU" sz="900" dirty="0">
                <a:highlight>
                  <a:srgbClr val="FFFF00"/>
                </a:highlight>
              </a:rPr>
              <a:t>]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41E5FEF-4382-2C7A-6C3F-22A709576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464" y="3767382"/>
            <a:ext cx="766239" cy="76623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4AF57CB-D342-DF84-0442-3EEC6138F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7394" y="3764179"/>
            <a:ext cx="763239" cy="763239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76B9D1EF-761A-231C-579C-1870DBE05226}"/>
              </a:ext>
            </a:extLst>
          </p:cNvPr>
          <p:cNvSpPr txBox="1">
            <a:spLocks/>
          </p:cNvSpPr>
          <p:nvPr/>
        </p:nvSpPr>
        <p:spPr>
          <a:xfrm>
            <a:off x="396000" y="5962425"/>
            <a:ext cx="4536000" cy="486814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>
            <a:lvl1pPr marL="0" indent="0" algn="l" defTabSz="532729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100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[</a:t>
            </a:r>
            <a:r>
              <a:rPr lang="ru-RU" sz="1100" i="1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необязательно,</a:t>
            </a:r>
            <a:r>
              <a:rPr lang="ru-RU" sz="1100" dirty="0">
                <a:solidFill>
                  <a:schemeClr val="bg1"/>
                </a:solidFill>
                <a:ea typeface=""/>
                <a:cs typeface="Arial" panose="020B0604020202020204" pitchFamily="34" charset="0"/>
              </a:rPr>
              <a:t> </a:t>
            </a:r>
            <a:r>
              <a:rPr lang="ru-RU" sz="1100" i="1" dirty="0">
                <a:highlight>
                  <a:srgbClr val="FFFF00"/>
                </a:highlight>
              </a:rPr>
              <a:t>можно изменять</a:t>
            </a:r>
            <a:r>
              <a:rPr lang="ru-RU" sz="1100" dirty="0">
                <a:highlight>
                  <a:srgbClr val="FFFF00"/>
                </a:highlight>
                <a:ea typeface=""/>
                <a:cs typeface="Arial" panose="020B0604020202020204" pitchFamily="34" charset="0"/>
              </a:rPr>
              <a:t>] </a:t>
            </a:r>
            <a:r>
              <a:rPr lang="ru-RU" sz="1100" dirty="0">
                <a:effectLst/>
                <a:highlight>
                  <a:srgbClr val="C0C0C0"/>
                </a:highlight>
                <a:ea typeface=""/>
                <a:cs typeface="Arial" panose="020B0604020202020204" pitchFamily="34" charset="0"/>
              </a:rPr>
              <a:t>Власти</a:t>
            </a:r>
            <a:r>
              <a:rPr lang="ru-RU" sz="1100" dirty="0">
                <a:highlight>
                  <a:srgbClr val="C0C0C0"/>
                </a:highlight>
              </a:rPr>
              <a:t> зададут вам вопросы, чтобы лучше понять вашу личную и финансовую ситуацию.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A3B63CE-7022-F39D-ED03-0B3A63E847F6}"/>
              </a:ext>
            </a:extLst>
          </p:cNvPr>
          <p:cNvSpPr txBox="1">
            <a:spLocks/>
          </p:cNvSpPr>
          <p:nvPr/>
        </p:nvSpPr>
        <p:spPr>
          <a:xfrm>
            <a:off x="396000" y="6478891"/>
            <a:ext cx="4536000" cy="486814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>
            <a:lvl1pPr marL="0" indent="0" algn="l" defTabSz="532729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[</a:t>
            </a:r>
            <a:r>
              <a:rPr lang="ru-RU" sz="1100" i="1" dirty="0">
                <a:solidFill>
                  <a:schemeClr val="bg1"/>
                </a:solidFill>
                <a:highlight>
                  <a:srgbClr val="808080"/>
                </a:highlight>
                <a:ea typeface=""/>
                <a:cs typeface="Arial" panose="020B0604020202020204" pitchFamily="34" charset="0"/>
              </a:rPr>
              <a:t>необязательно,</a:t>
            </a:r>
            <a:r>
              <a:rPr lang="ru-RU" sz="1100" i="1" dirty="0">
                <a:solidFill>
                  <a:schemeClr val="bg1"/>
                </a:solidFill>
                <a:highlight>
                  <a:srgbClr val="FFFF00"/>
                </a:highlight>
                <a:ea typeface=""/>
                <a:cs typeface="Arial" panose="020B0604020202020204" pitchFamily="34" charset="0"/>
              </a:rPr>
              <a:t> </a:t>
            </a:r>
            <a:r>
              <a:rPr lang="ru-RU" sz="1100" i="1" dirty="0">
                <a:highlight>
                  <a:srgbClr val="FFFF00"/>
                </a:highlight>
              </a:rPr>
              <a:t>можно изменять</a:t>
            </a:r>
            <a:r>
              <a:rPr lang="ru-RU" sz="1100" dirty="0">
                <a:highlight>
                  <a:srgbClr val="FFFF00"/>
                </a:highlight>
                <a:ea typeface=""/>
                <a:cs typeface="Arial" panose="020B0604020202020204" pitchFamily="34" charset="0"/>
              </a:rPr>
              <a:t>] </a:t>
            </a:r>
            <a:r>
              <a:rPr lang="ru-RU" sz="1100" dirty="0">
                <a:highlight>
                  <a:srgbClr val="C0C0C0"/>
                </a:highlight>
                <a:ea typeface=""/>
                <a:cs typeface="Arial" panose="020B0604020202020204" pitchFamily="34" charset="0"/>
              </a:rPr>
              <a:t>Вы </a:t>
            </a:r>
            <a:r>
              <a:rPr lang="ru-RU" sz="1100" dirty="0">
                <a:highlight>
                  <a:srgbClr val="FFFFB4"/>
                </a:highlight>
              </a:rPr>
              <a:t>будете</a:t>
            </a:r>
            <a:r>
              <a:rPr lang="ru-RU" sz="1100" b="1" dirty="0">
                <a:solidFill>
                  <a:srgbClr val="C00000"/>
                </a:solidFill>
                <a:highlight>
                  <a:srgbClr val="FFFFB4"/>
                </a:highlight>
              </a:rPr>
              <a:t>/</a:t>
            </a:r>
            <a:r>
              <a:rPr lang="ru-RU" sz="1100" dirty="0">
                <a:highlight>
                  <a:srgbClr val="FFFFB4"/>
                </a:highlight>
              </a:rPr>
              <a:t>можете</a:t>
            </a:r>
            <a:r>
              <a:rPr lang="ru-RU" sz="1100" dirty="0">
                <a:highlight>
                  <a:srgbClr val="FFFF00"/>
                </a:highlight>
              </a:rPr>
              <a:t> [</a:t>
            </a:r>
            <a:r>
              <a:rPr lang="ru-RU" sz="1100" i="1" dirty="0">
                <a:highlight>
                  <a:srgbClr val="FFFF00"/>
                </a:highlight>
              </a:rPr>
              <a:t>выберите</a:t>
            </a:r>
            <a:r>
              <a:rPr lang="ru-RU" sz="1100" dirty="0">
                <a:highlight>
                  <a:srgbClr val="FFFF00"/>
                </a:highlight>
              </a:rPr>
              <a:t>]</a:t>
            </a:r>
            <a:r>
              <a:rPr lang="ru-RU" sz="1100" dirty="0">
                <a:highlight>
                  <a:srgbClr val="C0C0C0"/>
                </a:highlight>
                <a:ea typeface=""/>
                <a:cs typeface="Arial" panose="020B0604020202020204" pitchFamily="34" charset="0"/>
              </a:rPr>
              <a:t> получать поддержку и услуги только в месте, определенном властями.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3635-49F9-4DB6-CFDA-4C46EC34E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31254" y="7206070"/>
            <a:ext cx="665142" cy="202226"/>
          </a:xfrm>
        </p:spPr>
        <p:txBody>
          <a:bodyPr/>
          <a:lstStyle/>
          <a:p>
            <a:fld id="{B6360183-5C50-9547-BF60-B0F91079FE89}" type="slidenum">
              <a:rPr lang="x-none" smtClean="0">
                <a:solidFill>
                  <a:schemeClr val="tx1"/>
                </a:solidFill>
              </a:rPr>
              <a:t>4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24785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81097-652C-BD80-9FD6-6E2FE263F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МЕДИЦИНСКУЮ ПОМОЩЬ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FFADBF-2EE6-C27D-CEE1-EF99EC1D4327}"/>
              </a:ext>
            </a:extLst>
          </p:cNvPr>
          <p:cNvSpPr txBox="1">
            <a:spLocks/>
          </p:cNvSpPr>
          <p:nvPr/>
        </p:nvSpPr>
        <p:spPr>
          <a:xfrm>
            <a:off x="396000" y="720000"/>
            <a:ext cx="3078286" cy="1085615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400"/>
              </a:spcAft>
            </a:pPr>
            <a:r>
              <a:rPr lang="ru-RU" dirty="0"/>
              <a:t>Власти позаботятся о том, чтобы вы получали </a:t>
            </a:r>
            <a:r>
              <a:rPr lang="ru-RU" b="1" dirty="0"/>
              <a:t>необходимую медицинскую помощь</a:t>
            </a:r>
            <a:r>
              <a:rPr lang="ru-RU" dirty="0"/>
              <a:t>.</a:t>
            </a:r>
          </a:p>
          <a:p>
            <a:pPr fontAlgn="base">
              <a:spcAft>
                <a:spcPts val="400"/>
              </a:spcAft>
            </a:pP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  <a:ea typeface=""/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  <a:ea typeface=""/>
              </a:rPr>
              <a:t>необязательно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  <a:ea typeface=""/>
              </a:rPr>
              <a:t>]</a:t>
            </a:r>
            <a:r>
              <a:rPr lang="ru-RU" dirty="0">
                <a:highlight>
                  <a:srgbClr val="808080"/>
                </a:highlight>
                <a:ea typeface=""/>
              </a:rPr>
              <a:t> </a:t>
            </a:r>
            <a:r>
              <a:rPr lang="ru-RU" dirty="0">
                <a:highlight>
                  <a:srgbClr val="C0C0C0"/>
                </a:highlight>
              </a:rPr>
              <a:t>Вы </a:t>
            </a:r>
            <a:r>
              <a:rPr lang="ru-RU" dirty="0">
                <a:highlight>
                  <a:srgbClr val="FFFFB4"/>
                </a:highlight>
              </a:rPr>
              <a:t>можете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dirty="0">
                <a:highlight>
                  <a:srgbClr val="FFFFB4"/>
                </a:highlight>
              </a:rPr>
              <a:t>должны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выберите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>
                <a:highlight>
                  <a:srgbClr val="C0C0C0"/>
                </a:highlight>
              </a:rPr>
              <a:t> пройти медицинский осмотр у врача или медсестры. Они проверят ваше здоровье и окажут вам помощь. </a:t>
            </a:r>
          </a:p>
          <a:p>
            <a:pPr fontAlgn="base">
              <a:spcAft>
                <a:spcPts val="400"/>
              </a:spcAft>
            </a:pPr>
            <a:r>
              <a:rPr lang="ru-RU" dirty="0"/>
              <a:t> </a:t>
            </a:r>
          </a:p>
        </p:txBody>
      </p:sp>
      <p:pic>
        <p:nvPicPr>
          <p:cNvPr id="6" name="Picture 5" descr="Женщина в кабинете врача с женщиной-врачом проходит медицинское обследование.">
            <a:extLst>
              <a:ext uri="{FF2B5EF4-FFF2-40B4-BE49-F238E27FC236}">
                <a16:creationId xmlns:a16="http://schemas.microsoft.com/office/drawing/2014/main" id="{AD73D84B-6874-5A64-E1B1-0AEF4D35B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02" r="18079" b="22986"/>
          <a:stretch>
            <a:fillRect/>
          </a:stretch>
        </p:blipFill>
        <p:spPr>
          <a:xfrm>
            <a:off x="3559946" y="711277"/>
            <a:ext cx="1271264" cy="11844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B51F22-EFBA-C0E2-B66C-353D2BDFC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2776" y="2097002"/>
            <a:ext cx="149980" cy="203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74E9085-C898-EAEC-15DD-EB511027844E}"/>
              </a:ext>
            </a:extLst>
          </p:cNvPr>
          <p:cNvSpPr txBox="1">
            <a:spLocks/>
          </p:cNvSpPr>
          <p:nvPr/>
        </p:nvSpPr>
        <p:spPr>
          <a:xfrm>
            <a:off x="626167" y="2072670"/>
            <a:ext cx="4510041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СООБЩИТЕ СОТРУДНИКАМ, ЕСЛИ:</a:t>
            </a:r>
          </a:p>
        </p:txBody>
      </p:sp>
      <p:sp>
        <p:nvSpPr>
          <p:cNvPr id="15" name="Subtitle 1">
            <a:extLst>
              <a:ext uri="{FF2B5EF4-FFF2-40B4-BE49-F238E27FC236}">
                <a16:creationId xmlns:a16="http://schemas.microsoft.com/office/drawing/2014/main" id="{9F52F7F6-A927-2B31-911A-ED465DF18848}"/>
              </a:ext>
            </a:extLst>
          </p:cNvPr>
          <p:cNvSpPr txBox="1">
            <a:spLocks/>
          </p:cNvSpPr>
          <p:nvPr/>
        </p:nvSpPr>
        <p:spPr>
          <a:xfrm>
            <a:off x="396000" y="3892640"/>
            <a:ext cx="4535489" cy="314098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вы моложе 18 лет и приехали без родителей, либо один, либо с другими членами семьи; </a:t>
            </a:r>
          </a:p>
          <a:p>
            <a:pPr marL="109728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вы заболели или получили травму; </a:t>
            </a:r>
          </a:p>
          <a:p>
            <a:pPr marL="109728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вы беременны или можете быть беременны; </a:t>
            </a:r>
          </a:p>
          <a:p>
            <a:pPr marL="109728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у вас есть члены семьи, нуждающиеся в особой поддержке; </a:t>
            </a:r>
          </a:p>
          <a:p>
            <a:pPr marL="109728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у вас есть инвалидность; </a:t>
            </a:r>
          </a:p>
          <a:p>
            <a:pPr marL="109728" lvl="0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100" dirty="0"/>
              <a:t>вы постоянно грустите, беспокоитесь, не можете спать или у вас возникают негативные мысли;</a:t>
            </a:r>
          </a:p>
          <a:p>
            <a:pPr marL="109728" lvl="0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100" dirty="0"/>
              <a:t>вы подверглись насилию;</a:t>
            </a:r>
          </a:p>
          <a:p>
            <a:pPr marL="109728" lvl="0" indent="-109728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100" dirty="0"/>
              <a:t>вы чувствовали или чувствуете себя небезопасно либо боитесь кого-то;</a:t>
            </a:r>
          </a:p>
          <a:p>
            <a:pPr marL="109728" lvl="0" indent="-109728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100" dirty="0"/>
              <a:t>вы находитесь в любой другой ситуации, требующей поддержки.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100" b="1" dirty="0"/>
              <a:t>Вы можете доверять сотрудникам и свободно рассказать им о своих проблемах, чтобы они смогли оказать вам поддержку</a:t>
            </a:r>
            <a:r>
              <a:rPr lang="ru-RU" sz="1100" dirty="0"/>
              <a:t>. Вся информация будет храниться в тайне, то есть не будет передаваться третьим лицам без вашего согласия.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1100" dirty="0"/>
              <a:t>Единственное исключение – если ваша жизнь или жизнь другого человека находится в опасности.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sz="11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 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SzPts val="1000"/>
              <a:tabLst>
                <a:tab pos="457200" algn="l"/>
              </a:tabLst>
            </a:pPr>
            <a:endParaRPr lang="en-GB" sz="1100" dirty="0"/>
          </a:p>
          <a:p>
            <a:pPr marL="171450" indent="-17145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sz="1100" dirty="0"/>
          </a:p>
        </p:txBody>
      </p:sp>
      <p:grpSp>
        <p:nvGrpSpPr>
          <p:cNvPr id="12" name="Group 11" descr="Психолог помогает человеку, который сидит на полу и испытывает беспокойство. Женщина подвергается домогательствам со стороны мужчины, который закрывает ей рот. Брат и сестра, маленький мальчик и девочка-подросток, держатся за руки.">
            <a:extLst>
              <a:ext uri="{FF2B5EF4-FFF2-40B4-BE49-F238E27FC236}">
                <a16:creationId xmlns:a16="http://schemas.microsoft.com/office/drawing/2014/main" id="{B5EC59C7-302D-783C-91F8-C0E0FC282540}"/>
              </a:ext>
            </a:extLst>
          </p:cNvPr>
          <p:cNvGrpSpPr/>
          <p:nvPr/>
        </p:nvGrpSpPr>
        <p:grpSpPr>
          <a:xfrm>
            <a:off x="945497" y="2460356"/>
            <a:ext cx="3694840" cy="1329609"/>
            <a:chOff x="816405" y="2302867"/>
            <a:chExt cx="3694840" cy="1329609"/>
          </a:xfrm>
        </p:grpSpPr>
        <p:pic>
          <p:nvPicPr>
            <p:cNvPr id="8" name="Picture 7" descr="Человек с зеленой банкой и плачущий человек  Созданный искусственным интеллектом контент может быть неверным.">
              <a:extLst>
                <a:ext uri="{FF2B5EF4-FFF2-40B4-BE49-F238E27FC236}">
                  <a16:creationId xmlns:a16="http://schemas.microsoft.com/office/drawing/2014/main" id="{B31AB396-A1AF-9D02-0034-C6338B1AB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405" y="2302867"/>
              <a:ext cx="1170467" cy="1329609"/>
            </a:xfrm>
            <a:prstGeom prst="rect">
              <a:avLst/>
            </a:prstGeom>
          </p:spPr>
        </p:pic>
        <p:pic>
          <p:nvPicPr>
            <p:cNvPr id="10" name="Picture 9" descr="Женщина подвергается домогательствам со стороны мужчины, который закрывает ей рот.">
              <a:extLst>
                <a:ext uri="{FF2B5EF4-FFF2-40B4-BE49-F238E27FC236}">
                  <a16:creationId xmlns:a16="http://schemas.microsoft.com/office/drawing/2014/main" id="{AD8973DF-F38E-291B-BFBB-EA97C0C46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591" y="2302867"/>
              <a:ext cx="1170467" cy="1329609"/>
            </a:xfrm>
            <a:prstGeom prst="rect">
              <a:avLst/>
            </a:prstGeom>
          </p:spPr>
        </p:pic>
        <p:pic>
          <p:nvPicPr>
            <p:cNvPr id="14" name="Picture 13" descr="Брат и сестра, маленький мальчик и девочка-подросток, держатся за руки.">
              <a:extLst>
                <a:ext uri="{FF2B5EF4-FFF2-40B4-BE49-F238E27FC236}">
                  <a16:creationId xmlns:a16="http://schemas.microsoft.com/office/drawing/2014/main" id="{4398D773-1D7F-A6AE-D20D-F66C6762A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0778" y="2302867"/>
              <a:ext cx="1170467" cy="1329609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E8B1-2FE5-C2EB-C4E3-FCD12D82E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5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1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A6B4-6E87-0AE4-44E2-76BD18C41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ОБРАЗОВАНИЕ ДЛЯ ДЕТЕЙ 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3AD9A11E-0509-8B20-450F-E3145091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1" y="723070"/>
            <a:ext cx="2745440" cy="677000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ru-RU" dirty="0"/>
              <a:t>Все дети, мальчики и девочки, </a:t>
            </a:r>
            <a:r>
              <a:rPr lang="ru-RU" dirty="0">
                <a:highlight>
                  <a:srgbClr val="FFFFB4"/>
                </a:highlight>
              </a:rPr>
              <a:t>младше 18 лет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для уточнения ГЧ</a:t>
            </a:r>
            <a:r>
              <a:rPr lang="ru-RU" dirty="0">
                <a:highlight>
                  <a:srgbClr val="FFFF00"/>
                </a:highlight>
              </a:rPr>
              <a:t>] </a:t>
            </a:r>
            <a:r>
              <a:rPr lang="ru-RU" dirty="0"/>
              <a:t>имеют право на образование. </a:t>
            </a:r>
          </a:p>
        </p:txBody>
      </p:sp>
      <p:pic>
        <p:nvPicPr>
          <p:cNvPr id="8" name="Picture 7" descr="Девочка стоит перед классом и разговаривает с учителем, который указывает на классную доску. Ее одноклассники сидят за партами.">
            <a:extLst>
              <a:ext uri="{FF2B5EF4-FFF2-40B4-BE49-F238E27FC236}">
                <a16:creationId xmlns:a16="http://schemas.microsoft.com/office/drawing/2014/main" id="{7692F04B-E788-CC5F-A3D6-1CE7DF4717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42" b="11099"/>
          <a:stretch>
            <a:fillRect/>
          </a:stretch>
        </p:blipFill>
        <p:spPr>
          <a:xfrm>
            <a:off x="3242647" y="761163"/>
            <a:ext cx="1623599" cy="11524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128F1-6C37-084A-FE19-564FCC66A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2776" y="2041122"/>
            <a:ext cx="149980" cy="2032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4E34374-B5AB-5320-57CC-23EE4DE0C8BA}"/>
              </a:ext>
            </a:extLst>
          </p:cNvPr>
          <p:cNvSpPr txBox="1">
            <a:spLocks/>
          </p:cNvSpPr>
          <p:nvPr/>
        </p:nvSpPr>
        <p:spPr>
          <a:xfrm>
            <a:off x="626167" y="2016790"/>
            <a:ext cx="4510041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ПРАВО НА РАБОТУ И НА УЧЕБУ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1DB2F7-B4DB-0C5C-ACBE-CDD5FDCF2385}"/>
              </a:ext>
            </a:extLst>
          </p:cNvPr>
          <p:cNvSpPr txBox="1"/>
          <p:nvPr/>
        </p:nvSpPr>
        <p:spPr>
          <a:xfrm>
            <a:off x="396000" y="2409249"/>
            <a:ext cx="2441821" cy="1436603"/>
          </a:xfrm>
          <a:prstGeom prst="rect">
            <a:avLst/>
          </a:prstGeom>
          <a:noFill/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100" dirty="0">
                <a:effectLst/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В зависимости от вашей ситуации, вы можете иметь право на работу в </a:t>
            </a:r>
            <a:r>
              <a:rPr lang="ru-RU" sz="1100" dirty="0"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[</a:t>
            </a:r>
            <a:r>
              <a:rPr lang="ru-RU" sz="1100" dirty="0">
                <a:solidFill>
                  <a:srgbClr val="C00000"/>
                </a:solidFill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…</a:t>
            </a:r>
            <a:r>
              <a:rPr lang="ru-RU" sz="1100" dirty="0"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]</a:t>
            </a:r>
            <a:r>
              <a:rPr lang="ru-RU" sz="1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 [</a:t>
            </a:r>
            <a:r>
              <a:rPr lang="ru-RU" sz="11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название страны</a:t>
            </a:r>
            <a:r>
              <a:rPr lang="ru-RU" sz="1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]</a:t>
            </a:r>
            <a:r>
              <a:rPr lang="ru-RU" sz="1100" dirty="0">
                <a:effectLst/>
                <a:highlight>
                  <a:srgbClr val="FFFFB4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 при определенных условиях</a:t>
            </a:r>
            <a:r>
              <a:rPr lang="ru-RU" sz="110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. Сотрудники сообщат вам, при каких условиях вы имеете право на работу.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Они также расскажут вам о том, какие курсы вы можете пройти.</a:t>
            </a:r>
          </a:p>
        </p:txBody>
      </p:sp>
      <p:pic>
        <p:nvPicPr>
          <p:cNvPr id="9" name="Picture 8" descr="Мужчина, работающий на складе.">
            <a:extLst>
              <a:ext uri="{FF2B5EF4-FFF2-40B4-BE49-F238E27FC236}">
                <a16:creationId xmlns:a16="http://schemas.microsoft.com/office/drawing/2014/main" id="{A3C7094F-E163-E329-DD80-B454BDDDD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106" y="2416148"/>
            <a:ext cx="889490" cy="889490"/>
          </a:xfrm>
          <a:prstGeom prst="rect">
            <a:avLst/>
          </a:prstGeom>
        </p:spPr>
      </p:pic>
      <p:pic>
        <p:nvPicPr>
          <p:cNvPr id="10" name="Picture 9" descr="Женщина, работающая в кол-центре.">
            <a:extLst>
              <a:ext uri="{FF2B5EF4-FFF2-40B4-BE49-F238E27FC236}">
                <a16:creationId xmlns:a16="http://schemas.microsoft.com/office/drawing/2014/main" id="{4A532417-52EF-EC02-5324-C3B4303B13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81" y="2409249"/>
            <a:ext cx="889490" cy="889490"/>
          </a:xfrm>
          <a:prstGeom prst="rect">
            <a:avLst/>
          </a:prstGeom>
        </p:spPr>
      </p:pic>
      <p:pic>
        <p:nvPicPr>
          <p:cNvPr id="11" name="Picture 10" descr="Преподаватель, стоящий перед доской и проводящий занятие.">
            <a:extLst>
              <a:ext uri="{FF2B5EF4-FFF2-40B4-BE49-F238E27FC236}">
                <a16:creationId xmlns:a16="http://schemas.microsoft.com/office/drawing/2014/main" id="{3BDCC0C0-DA5F-E0E9-B83C-B25D7E7A5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5106" y="3438394"/>
            <a:ext cx="889490" cy="8894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62361B-2C6C-C90C-31D8-5DC58AC5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V="1">
            <a:off x="467508" y="4549998"/>
            <a:ext cx="137154" cy="18582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6FEFB3F-7028-794E-A0FC-DD070BDF39AF}"/>
              </a:ext>
            </a:extLst>
          </p:cNvPr>
          <p:cNvSpPr txBox="1">
            <a:spLocks/>
          </p:cNvSpPr>
          <p:nvPr/>
        </p:nvSpPr>
        <p:spPr>
          <a:xfrm>
            <a:off x="648000" y="4554366"/>
            <a:ext cx="4283650" cy="267693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ГДЕ ВЫ БУДЕТЕ ЖИТЬ?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E81FF33-6247-A17A-5945-8902C1797072}"/>
              </a:ext>
            </a:extLst>
          </p:cNvPr>
          <p:cNvSpPr txBox="1">
            <a:spLocks/>
          </p:cNvSpPr>
          <p:nvPr/>
        </p:nvSpPr>
        <p:spPr>
          <a:xfrm>
            <a:off x="396000" y="4903535"/>
            <a:ext cx="2618133" cy="186373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 для ГЧ, предоставляющего пособие заявителям, которые арендуют комнаты/квартиры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</a:t>
            </a:r>
          </a:p>
          <a:p>
            <a:r>
              <a:rPr lang="ru-RU" dirty="0">
                <a:highlight>
                  <a:srgbClr val="C0C0C0"/>
                </a:highlight>
              </a:rPr>
              <a:t>Власти сообщат вам, где вы будете жить,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ru-RU" dirty="0">
                <a:highlight>
                  <a:srgbClr val="C0C0C0"/>
                </a:highlight>
              </a:rPr>
              <a:t>и объяснят условия проживания.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ГЧ могут добавить информацию, если это применимо</a:t>
            </a:r>
            <a:r>
              <a:rPr lang="ru-RU" dirty="0">
                <a:highlight>
                  <a:srgbClr val="FFFF00"/>
                </a:highlight>
              </a:rPr>
              <a:t>]</a:t>
            </a:r>
          </a:p>
          <a:p>
            <a:endParaRPr lang="en-GB" dirty="0">
              <a:highlight>
                <a:srgbClr val="FFFF00"/>
              </a:highlight>
            </a:endParaRPr>
          </a:p>
          <a:p>
            <a:r>
              <a:rPr lang="ru-RU" dirty="0"/>
              <a:t>Место, где вы будете жить во время рассмотрения вашего ходатайства о предоставлении международной защиты, зависит от многих факторов. </a:t>
            </a:r>
          </a:p>
          <a:p>
            <a:endParaRPr lang="x-none" dirty="0">
              <a:highlight>
                <a:srgbClr val="FFFF00"/>
              </a:highlight>
            </a:endParaRPr>
          </a:p>
        </p:txBody>
      </p:sp>
      <p:pic>
        <p:nvPicPr>
          <p:cNvPr id="14" name="Picture 13" descr="Сотрудник и переводчик перед зданиями и деревьями показывают отцу и его маленькой дочери место, где они будут жить.">
            <a:extLst>
              <a:ext uri="{FF2B5EF4-FFF2-40B4-BE49-F238E27FC236}">
                <a16:creationId xmlns:a16="http://schemas.microsoft.com/office/drawing/2014/main" id="{1B06AC8A-6119-6B33-701C-A77033C89C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1440" y="4874753"/>
            <a:ext cx="1835431" cy="163048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286A2-305A-45A3-47CB-42BDA0BA4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</p:spPr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6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5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96202-9D16-67FC-9833-B6BBFBEA7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942565-0E42-3021-7F3C-61A91D7183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ГДЕ ВЫ БУДЕТЕ ЖИТЬ, ЧАСТЬ 2/2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7AEDA22-5C32-A06E-7EF8-7FE71B4260D1}"/>
              </a:ext>
            </a:extLst>
          </p:cNvPr>
          <p:cNvSpPr txBox="1">
            <a:spLocks/>
          </p:cNvSpPr>
          <p:nvPr/>
        </p:nvSpPr>
        <p:spPr>
          <a:xfrm>
            <a:off x="396000" y="388415"/>
            <a:ext cx="4536000" cy="67700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[</a:t>
            </a:r>
            <a:r>
              <a:rPr lang="ru-RU" i="1" dirty="0">
                <a:solidFill>
                  <a:schemeClr val="bg1"/>
                </a:solidFill>
                <a:highlight>
                  <a:srgbClr val="808080"/>
                </a:highlight>
              </a:rPr>
              <a:t>необязательно</a:t>
            </a:r>
            <a:r>
              <a:rPr lang="ru-RU" dirty="0">
                <a:solidFill>
                  <a:schemeClr val="bg1"/>
                </a:solidFill>
                <a:highlight>
                  <a:srgbClr val="808080"/>
                </a:highlight>
              </a:rPr>
              <a:t>] </a:t>
            </a:r>
            <a:r>
              <a:rPr lang="ru-RU" b="1" dirty="0">
                <a:highlight>
                  <a:srgbClr val="C0C0C0"/>
                </a:highlight>
              </a:rPr>
              <a:t>Власти </a:t>
            </a:r>
            <a:r>
              <a:rPr lang="ru-RU" b="1" dirty="0">
                <a:highlight>
                  <a:srgbClr val="FFFFB4"/>
                </a:highlight>
              </a:rPr>
              <a:t>могут решить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b="1" dirty="0">
                <a:highlight>
                  <a:srgbClr val="FFFFB4"/>
                </a:highlight>
              </a:rPr>
              <a:t>решат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выберите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b="1" dirty="0">
                <a:highlight>
                  <a:srgbClr val="C0C0C0"/>
                </a:highlight>
              </a:rPr>
              <a:t>, что вы должны оставаться в определенном географическом регионе.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BB60DC-B37E-9F37-7301-4263E5F42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279" y="1137707"/>
            <a:ext cx="4519721" cy="22466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x-none" sz="11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67AE846-F6EA-F22A-74EE-0A2C5DE95727}"/>
              </a:ext>
            </a:extLst>
          </p:cNvPr>
          <p:cNvSpPr txBox="1">
            <a:spLocks/>
          </p:cNvSpPr>
          <p:nvPr/>
        </p:nvSpPr>
        <p:spPr>
          <a:xfrm>
            <a:off x="516467" y="1252002"/>
            <a:ext cx="2335809" cy="190628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400" b="1" dirty="0">
                <a:solidFill>
                  <a:srgbClr val="FF0000"/>
                </a:solidFill>
              </a:rPr>
              <a:t>Внимание!</a:t>
            </a:r>
          </a:p>
          <a:p>
            <a:pPr>
              <a:spcAft>
                <a:spcPts val="400"/>
              </a:spcAft>
            </a:pPr>
            <a:r>
              <a:rPr lang="ru-RU" dirty="0"/>
              <a:t>Власти могут принять решение о том, что </a:t>
            </a:r>
            <a:r>
              <a:rPr lang="ru-RU" b="1" dirty="0"/>
              <a:t>вы должны оставаться в определенном месте</a:t>
            </a:r>
            <a:r>
              <a:rPr lang="ru-RU" dirty="0"/>
              <a:t> (например, в определенном центре приема). </a:t>
            </a:r>
          </a:p>
          <a:p>
            <a:pPr>
              <a:spcAft>
                <a:spcPts val="400"/>
              </a:spcAft>
            </a:pPr>
            <a:r>
              <a:rPr lang="ru-RU" dirty="0"/>
              <a:t>Вы сможете свободно покидать это место, с некоторыми ограничениями. Ваше присутствие в этом месте </a:t>
            </a:r>
            <a:r>
              <a:rPr lang="ru-RU" dirty="0">
                <a:highlight>
                  <a:srgbClr val="FFFFB4"/>
                </a:highlight>
              </a:rPr>
              <a:t>будет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/</a:t>
            </a:r>
            <a:r>
              <a:rPr lang="ru-RU" dirty="0">
                <a:highlight>
                  <a:srgbClr val="FFFFB4"/>
                </a:highlight>
              </a:rPr>
              <a:t>может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выберите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регулярно проверяться. </a:t>
            </a:r>
          </a:p>
          <a:p>
            <a:pPr>
              <a:spcAft>
                <a:spcPts val="400"/>
              </a:spcAft>
            </a:pPr>
            <a:endParaRPr lang="x-none" dirty="0"/>
          </a:p>
        </p:txBody>
      </p:sp>
      <p:pic>
        <p:nvPicPr>
          <p:cNvPr id="9" name="Picture 8" descr="Ярко окрашенные здания вверху. Ниже представлено увеличенное изображение сотрудника на пропускном пункте, проверяющего документы человека, который покидает центр размещения.">
            <a:extLst>
              <a:ext uri="{FF2B5EF4-FFF2-40B4-BE49-F238E27FC236}">
                <a16:creationId xmlns:a16="http://schemas.microsoft.com/office/drawing/2014/main" id="{BA7120A2-0FC4-3C26-E8EA-0DB4B4DEB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16="http://schemas.microsoft.com/office/drawing/2014/main" xmlns:arto="http://schemas.microsoft.com/office/word/2006/arto" xmlns:lc="http://schemas.openxmlformats.org/drawingml/2006/lockedCanvas" id="{04277253-5ABC-B280-113B-39E48EBEA4F4}"/>
              </a:ext>
            </a:extLst>
          </a:blip>
          <a:srcRect r="12313"/>
          <a:stretch>
            <a:fillRect/>
          </a:stretch>
        </p:blipFill>
        <p:spPr>
          <a:xfrm>
            <a:off x="3044386" y="1367682"/>
            <a:ext cx="1695504" cy="1673225"/>
          </a:xfrm>
          <a:prstGeom prst="rect">
            <a:avLst/>
          </a:prstGeom>
        </p:spPr>
      </p:pic>
      <p:sp>
        <p:nvSpPr>
          <p:cNvPr id="10" name="Subtitle 1">
            <a:extLst>
              <a:ext uri="{FF2B5EF4-FFF2-40B4-BE49-F238E27FC236}">
                <a16:creationId xmlns:a16="http://schemas.microsoft.com/office/drawing/2014/main" id="{5C4F1871-833C-1E59-AEC8-0043319A465B}"/>
              </a:ext>
            </a:extLst>
          </p:cNvPr>
          <p:cNvSpPr txBox="1">
            <a:spLocks/>
          </p:cNvSpPr>
          <p:nvPr/>
        </p:nvSpPr>
        <p:spPr>
          <a:xfrm>
            <a:off x="396000" y="3567482"/>
            <a:ext cx="4536000" cy="35697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Независимо от того, где вы живете, вы имеете право: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4424F78-D4ED-6889-FD79-D8226A11185A}"/>
              </a:ext>
            </a:extLst>
          </p:cNvPr>
          <p:cNvSpPr txBox="1">
            <a:spLocks/>
          </p:cNvSpPr>
          <p:nvPr/>
        </p:nvSpPr>
        <p:spPr>
          <a:xfrm>
            <a:off x="1552680" y="4259181"/>
            <a:ext cx="3378970" cy="35697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b="1" dirty="0"/>
              <a:t>быть в безопасности: </a:t>
            </a:r>
            <a:r>
              <a:rPr lang="ru-RU" sz="1100" dirty="0"/>
              <a:t>никому, включая персонал, не разрешается угрожать вам, оскорблять вас или причинять вам вред,</a:t>
            </a:r>
          </a:p>
        </p:txBody>
      </p:sp>
      <p:pic>
        <p:nvPicPr>
          <p:cNvPr id="12" name="Picture 11" descr="Красный перечеркнутый круг, изображающий сотрудника, кричащего на заявителя и плохо с ним обращающегося.">
            <a:extLst>
              <a:ext uri="{FF2B5EF4-FFF2-40B4-BE49-F238E27FC236}">
                <a16:creationId xmlns:a16="http://schemas.microsoft.com/office/drawing/2014/main" id="{B0F974C9-6919-C5F4-17AE-B398E7F78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000" y="3958323"/>
            <a:ext cx="940084" cy="940084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5B25DF-B2D8-15E2-BF5B-BD7AF9EBCBC9}"/>
              </a:ext>
            </a:extLst>
          </p:cNvPr>
          <p:cNvSpPr txBox="1">
            <a:spLocks/>
          </p:cNvSpPr>
          <p:nvPr/>
        </p:nvSpPr>
        <p:spPr>
          <a:xfrm>
            <a:off x="1552680" y="5190051"/>
            <a:ext cx="3378970" cy="6686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b="1" dirty="0"/>
              <a:t>жить с мужем, женой, детьми, братьями и сестрами в возрасте до 18 лет или с взрослым родственником, нуждающимся в ежедневном уходе,</a:t>
            </a:r>
          </a:p>
          <a:p>
            <a:pPr marL="108000" indent="-108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b="1" dirty="0"/>
              <a:t>жить со своими родственниками,</a:t>
            </a:r>
            <a:r>
              <a:rPr lang="ru-RU" sz="1100" dirty="0"/>
              <a:t> если вы являетесь взрослым человеком, нуждающимся в ежедневном уходе, </a:t>
            </a:r>
          </a:p>
        </p:txBody>
      </p:sp>
      <p:pic>
        <p:nvPicPr>
          <p:cNvPr id="17" name="Picture 16" descr="Мужчина в инвалидном кресле, которому помогает родственница.">
            <a:extLst>
              <a:ext uri="{FF2B5EF4-FFF2-40B4-BE49-F238E27FC236}">
                <a16:creationId xmlns:a16="http://schemas.microsoft.com/office/drawing/2014/main" id="{58ED255A-6320-6F3F-453A-4546EC63F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000" y="5002550"/>
            <a:ext cx="940084" cy="940084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11530630-8F3C-E550-C46E-B764CB9322BB}"/>
              </a:ext>
            </a:extLst>
          </p:cNvPr>
          <p:cNvSpPr txBox="1">
            <a:spLocks/>
          </p:cNvSpPr>
          <p:nvPr/>
        </p:nvSpPr>
        <p:spPr>
          <a:xfrm>
            <a:off x="1552680" y="6421968"/>
            <a:ext cx="3378970" cy="31490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/>
              <a:t>получить помощь,</a:t>
            </a:r>
            <a:r>
              <a:rPr lang="ru-RU" sz="1100" b="1" dirty="0"/>
              <a:t> чтобы связаться </a:t>
            </a:r>
            <a:r>
              <a:rPr lang="ru-RU" sz="1100" dirty="0"/>
              <a:t>со своей семьей и </a:t>
            </a:r>
            <a:r>
              <a:rPr lang="ru-RU" sz="1100" b="1" dirty="0"/>
              <a:t>попытаться найти ее, если вы не знаете, где она находится</a:t>
            </a:r>
            <a:r>
              <a:rPr lang="ru-RU" sz="1100" dirty="0"/>
              <a:t>. </a:t>
            </a:r>
          </a:p>
        </p:txBody>
      </p:sp>
      <p:pic>
        <p:nvPicPr>
          <p:cNvPr id="19" name="Picture 18" descr="Женщина просит сотрудника за стойкой помочь ей найти свою семью.">
            <a:extLst>
              <a:ext uri="{FF2B5EF4-FFF2-40B4-BE49-F238E27FC236}">
                <a16:creationId xmlns:a16="http://schemas.microsoft.com/office/drawing/2014/main" id="{A0749901-C39D-D51B-A0F6-3692901288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629" t="21564" r="22246" b="19137"/>
          <a:stretch>
            <a:fillRect/>
          </a:stretch>
        </p:blipFill>
        <p:spPr>
          <a:xfrm>
            <a:off x="320511" y="6035091"/>
            <a:ext cx="1131217" cy="113617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5727C7-EA66-7E2C-24EA-7AD1BAD5F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7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439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FD7C-AC7F-D524-5235-275757C4D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УСЛОВИЯ, ПРИ КОТОРЫХ ЗАЯВИТЕЛЬ МОЖЕТ БЫТЬ ЗАДЕРЖАН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6B902EF-4EBB-CC4E-7811-ABCE5F603489}"/>
              </a:ext>
            </a:extLst>
          </p:cNvPr>
          <p:cNvSpPr txBox="1">
            <a:spLocks/>
          </p:cNvSpPr>
          <p:nvPr/>
        </p:nvSpPr>
        <p:spPr>
          <a:xfrm>
            <a:off x="396001" y="932833"/>
            <a:ext cx="2152546" cy="198344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dirty="0"/>
              <a:t>Задержание означает, что вы помещаетесь в конкретное учреждение, которое не можете свободно покинуть. У властей должна быть веская причина для вашего задержания. Они должны быть уверены, что в вашем случае нет других вариантов. </a:t>
            </a:r>
            <a:r>
              <a:rPr lang="ru-RU" dirty="0">
                <a:highlight>
                  <a:srgbClr val="FFFFB4"/>
                </a:highlight>
              </a:rPr>
              <a:t>Власти </a:t>
            </a:r>
            <a:r>
              <a:rPr lang="ru-RU" dirty="0">
                <a:highlight>
                  <a:srgbClr val="FFFF00"/>
                </a:highlight>
              </a:rPr>
              <a:t>[</a:t>
            </a:r>
            <a:r>
              <a:rPr lang="ru-RU" i="1" dirty="0">
                <a:highlight>
                  <a:srgbClr val="FFFF00"/>
                </a:highlight>
              </a:rPr>
              <a:t>название органа власти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рассмотрят вашу личную ситуацию, прежде чем принять решение. </a:t>
            </a:r>
          </a:p>
        </p:txBody>
      </p:sp>
      <p:pic>
        <p:nvPicPr>
          <p:cNvPr id="7" name="Picture 6" descr="Человек и охранник во дворе центра содержания под стражей. Центр содержания под стражей окружен забором.">
            <a:extLst>
              <a:ext uri="{FF2B5EF4-FFF2-40B4-BE49-F238E27FC236}">
                <a16:creationId xmlns:a16="http://schemas.microsoft.com/office/drawing/2014/main" id="{F493B3B0-0270-8CE2-407A-98B7B6C7C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0845" y="815471"/>
            <a:ext cx="2131698" cy="210080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8E465C91-FA62-AE0F-80B8-1F9EF3472F07}"/>
              </a:ext>
            </a:extLst>
          </p:cNvPr>
          <p:cNvSpPr txBox="1">
            <a:spLocks/>
          </p:cNvSpPr>
          <p:nvPr/>
        </p:nvSpPr>
        <p:spPr>
          <a:xfrm>
            <a:off x="396000" y="3205398"/>
            <a:ext cx="4536000" cy="185758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ru-RU" dirty="0"/>
              <a:t>Основаниями для задержания могут быть, например, следующие: 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Важные аспекты вашего ходатайства о предоставлении убежища (например, ваша личность) не могут быть проверены без задержания.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не выполнили обязанности оставаться в определенном месте, и существует риск, что вы снова сбежите, а власти не смогут вас найти. 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получили решение о переводе в страну ЕС+, отвечающую за рассмотрение вашего ходатайства о предоставлении убежища, и есть риск, что вы сбежите до перевода. </a:t>
            </a:r>
          </a:p>
          <a:p>
            <a:pPr marL="108000" indent="-10800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представляете угрозу безопасности.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8F09ADE-811A-88E0-0CDD-E0F46D10D2EA}"/>
              </a:ext>
            </a:extLst>
          </p:cNvPr>
          <p:cNvSpPr txBox="1">
            <a:spLocks/>
          </p:cNvSpPr>
          <p:nvPr/>
        </p:nvSpPr>
        <p:spPr>
          <a:xfrm>
            <a:off x="396000" y="5382415"/>
            <a:ext cx="2111735" cy="120167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ru-RU" dirty="0"/>
              <a:t>Если вас задержали, вы можете обжаловать это решение. Вы можете запросить бесплатную правовую помощь и представительство. </a:t>
            </a:r>
          </a:p>
        </p:txBody>
      </p:sp>
      <p:pic>
        <p:nvPicPr>
          <p:cNvPr id="9" name="Picture 8" descr="Заявитель разговаривает с юрисконсультом или адвокатом в офисе.">
            <a:extLst>
              <a:ext uri="{FF2B5EF4-FFF2-40B4-BE49-F238E27FC236}">
                <a16:creationId xmlns:a16="http://schemas.microsoft.com/office/drawing/2014/main" id="{944D3726-8CBB-B7A6-065E-8E345AF27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845" y="5337171"/>
            <a:ext cx="2111735" cy="14688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C45AD-2DF4-1686-BD94-922334F88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8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2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3D7C6-AFF7-7736-1523-D41FC5639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460502"/>
          </a:xfrm>
        </p:spPr>
        <p:txBody>
          <a:bodyPr/>
          <a:lstStyle/>
          <a:p>
            <a:r>
              <a:rPr lang="ru-RU" dirty="0"/>
              <a:t>КАКОВЫ ВАШИ ОБЯЗАННОСТИ ПРИ ПРИЕМЕ НА ДАННОМ ЭТАПЕ? </a:t>
            </a:r>
          </a:p>
        </p:txBody>
      </p:sp>
      <p:pic>
        <p:nvPicPr>
          <p:cNvPr id="6" name="Picture 5" descr="Сотрудник полиции, указывающий на перечень действий, которые разрешены, и действий, которые не разрешены в стране.">
            <a:extLst>
              <a:ext uri="{FF2B5EF4-FFF2-40B4-BE49-F238E27FC236}">
                <a16:creationId xmlns:a16="http://schemas.microsoft.com/office/drawing/2014/main" id="{FD01DAB4-18E6-1EAE-381F-E5EC9E99E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4174" y="1282033"/>
            <a:ext cx="1087826" cy="108782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7647C7A-8C88-E1EE-AD0C-42A8EE9BE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931667"/>
            <a:ext cx="4775090" cy="223196"/>
          </a:xfrm>
        </p:spPr>
        <p:txBody>
          <a:bodyPr/>
          <a:lstStyle/>
          <a:p>
            <a:r>
              <a:rPr lang="ru-RU" b="1" dirty="0"/>
              <a:t>Ниже приведены некоторые обязанности, которые вы должны выполнять.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8A45EF9-FADD-7A19-8C55-4C7DBF7F70AF}"/>
              </a:ext>
            </a:extLst>
          </p:cNvPr>
          <p:cNvSpPr txBox="1">
            <a:spLocks/>
          </p:cNvSpPr>
          <p:nvPr/>
        </p:nvSpPr>
        <p:spPr>
          <a:xfrm>
            <a:off x="396000" y="1282033"/>
            <a:ext cx="3409741" cy="209535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lnSpc>
                <a:spcPct val="100000"/>
              </a:lnSpc>
              <a:spcAft>
                <a:spcPts val="1000"/>
              </a:spcAft>
              <a:buSzPct val="170000"/>
              <a:buBlip>
                <a:blip r:embed="rId3"/>
              </a:buBlip>
            </a:pPr>
            <a:r>
              <a:rPr lang="ru-RU" dirty="0"/>
              <a:t>Соблюдайте законы этой страны.</a:t>
            </a:r>
          </a:p>
          <a:p>
            <a:pPr marL="252000" indent="-252000">
              <a:lnSpc>
                <a:spcPct val="100000"/>
              </a:lnSpc>
              <a:spcAft>
                <a:spcPts val="1000"/>
              </a:spcAft>
              <a:buSzPct val="170000"/>
              <a:buBlip>
                <a:blip r:embed="rId3"/>
              </a:buBlip>
            </a:pPr>
            <a:r>
              <a:rPr lang="ru-RU" dirty="0"/>
              <a:t>Оставайтесь в [</a:t>
            </a:r>
            <a:r>
              <a:rPr lang="ru-RU" b="1" dirty="0">
                <a:solidFill>
                  <a:srgbClr val="C00000"/>
                </a:solidFill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не выезжайте в другую страну ЕС+ без разрешения властей. </a:t>
            </a:r>
          </a:p>
          <a:p>
            <a:pPr marL="252000" indent="-252000">
              <a:lnSpc>
                <a:spcPct val="100000"/>
              </a:lnSpc>
              <a:spcAft>
                <a:spcPts val="1000"/>
              </a:spcAft>
              <a:buSzPct val="170000"/>
              <a:buFont typeface="Arial" panose="020B0604020202020204" pitchFamily="34" charset="0"/>
              <a:buBlip>
                <a:blip r:embed="rId4"/>
              </a:buBlip>
            </a:pPr>
            <a:r>
              <a:rPr lang="ru-RU" dirty="0"/>
              <a:t>Не покидайте без разрешения место, где, по указанию властей, вы должны жить. </a:t>
            </a:r>
            <a:endParaRPr lang="ru-RU" dirty="0">
              <a:highlight>
                <a:srgbClr val="C0C0C0"/>
              </a:highlight>
            </a:endParaRPr>
          </a:p>
          <a:p>
            <a:pPr marL="252000" indent="-252000">
              <a:lnSpc>
                <a:spcPct val="100000"/>
              </a:lnSpc>
              <a:spcAft>
                <a:spcPts val="1000"/>
              </a:spcAft>
              <a:buSzPct val="170000"/>
              <a:buBlip>
                <a:blip r:embed="rId3"/>
              </a:buBlip>
            </a:pPr>
            <a:r>
              <a:rPr lang="ru-RU" dirty="0">
                <a:highlight>
                  <a:srgbClr val="C0C0C0"/>
                </a:highlight>
              </a:rPr>
              <a:t>Соблюдайте правила места, где вы живете.</a:t>
            </a:r>
            <a:r>
              <a:rPr lang="ru-RU" dirty="0">
                <a:highlight>
                  <a:srgbClr val="808080"/>
                </a:highlight>
              </a:rPr>
              <a:t> </a:t>
            </a:r>
          </a:p>
          <a:p>
            <a:pPr marL="252000" indent="-252000">
              <a:lnSpc>
                <a:spcPct val="100000"/>
              </a:lnSpc>
              <a:spcAft>
                <a:spcPts val="1000"/>
              </a:spcAft>
              <a:buSzPct val="170000"/>
              <a:buBlip>
                <a:blip r:embed="rId3"/>
              </a:buBlip>
            </a:pPr>
            <a:r>
              <a:rPr lang="ru-RU" dirty="0"/>
              <a:t>Сообщите властям свою контактную информацию.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171778-BCB4-7269-6822-E45CF39E7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5602" y="3619084"/>
            <a:ext cx="149980" cy="203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1907FA1-E151-2153-8741-D2FFBBAFAD7F}"/>
              </a:ext>
            </a:extLst>
          </p:cNvPr>
          <p:cNvSpPr txBox="1">
            <a:spLocks/>
          </p:cNvSpPr>
          <p:nvPr/>
        </p:nvSpPr>
        <p:spPr>
          <a:xfrm>
            <a:off x="648000" y="3601161"/>
            <a:ext cx="4283650" cy="4605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ПРОИЗОЙДЕТ, ЕСЛИ ВЫ НЕ ВЫПОЛНЯЕТЕ СВОИ ОБЯЗАННОСТИ?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A9119B5-E5B2-D88D-45AE-943BAE925FD5}"/>
              </a:ext>
            </a:extLst>
          </p:cNvPr>
          <p:cNvSpPr txBox="1">
            <a:spLocks/>
          </p:cNvSpPr>
          <p:nvPr/>
        </p:nvSpPr>
        <p:spPr>
          <a:xfrm>
            <a:off x="435603" y="4070676"/>
            <a:ext cx="4496048" cy="168306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Власти оценят вашу ситуацию и проинформируют вас о любых мерах, которые они решат принять. </a:t>
            </a:r>
          </a:p>
          <a:p>
            <a:pPr>
              <a:spcAft>
                <a:spcPts val="400"/>
              </a:spcAft>
            </a:pPr>
            <a:r>
              <a:rPr lang="ru-RU" b="1" dirty="0"/>
              <a:t>Вы можете получать меньшую поддержку</a:t>
            </a:r>
            <a:r>
              <a:rPr lang="ru-RU" dirty="0"/>
              <a:t>, например если вы без разрешения покинули место, где власти определили вам оставаться</a:t>
            </a:r>
            <a:r>
              <a:rPr lang="ru-RU" dirty="0">
                <a:highlight>
                  <a:srgbClr val="C0C0C0"/>
                </a:highlight>
              </a:rPr>
              <a:t>, или если вы уже подали заявление о предоставлении убежища в другой стране ЕС+ и покинули ее</a:t>
            </a:r>
            <a:r>
              <a:rPr lang="ru-RU" dirty="0"/>
              <a:t>.</a:t>
            </a:r>
          </a:p>
          <a:p>
            <a:pPr>
              <a:spcAft>
                <a:spcPts val="400"/>
              </a:spcAft>
            </a:pPr>
            <a:r>
              <a:rPr lang="ru-RU" b="1" dirty="0"/>
              <a:t>Вы можете лишиться поддержки, которую получаете</a:t>
            </a:r>
            <a:r>
              <a:rPr lang="ru-RU" dirty="0"/>
              <a:t>, если проявляете агрессию, угрожаете другим или неоднократно либо серьезно нарушаете правила места, в котором живете.</a:t>
            </a:r>
          </a:p>
          <a:p>
            <a:pPr>
              <a:spcAft>
                <a:spcPts val="400"/>
              </a:spcAft>
            </a:pPr>
            <a:endParaRPr lang="x-none" dirty="0"/>
          </a:p>
        </p:txBody>
      </p:sp>
      <p:pic>
        <p:nvPicPr>
          <p:cNvPr id="12" name="Picture 11" descr="Календарь и рука, получающая деньги, в красном круге, перечеркнутом крестом, показывающем, что человек не получает финансовую поддержку.">
            <a:extLst>
              <a:ext uri="{FF2B5EF4-FFF2-40B4-BE49-F238E27FC236}">
                <a16:creationId xmlns:a16="http://schemas.microsoft.com/office/drawing/2014/main" id="{153F0AB4-3114-F972-84F7-7A3C459E38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9755" y="6038568"/>
            <a:ext cx="1008000" cy="10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1D973E-1B8F-7B43-881B-E4453C1AD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0000" y="6038568"/>
            <a:ext cx="1008478" cy="100847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37E6A-1682-BE98-52B4-37683E2B1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9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30418"/>
      </p:ext>
    </p:extLst>
  </p:cSld>
  <p:clrMapOvr>
    <a:masterClrMapping/>
  </p:clrMapOvr>
</p:sld>
</file>

<file path=ppt/theme/theme1.xml><?xml version="1.0" encoding="utf-8"?>
<a:theme xmlns:a="http://schemas.openxmlformats.org/drawingml/2006/main" name="Inside">
  <a:themeElements>
    <a:clrScheme name="EUAA Colour palette">
      <a:dk1>
        <a:srgbClr val="000000"/>
      </a:dk1>
      <a:lt1>
        <a:srgbClr val="FFFFFF"/>
      </a:lt1>
      <a:dk2>
        <a:srgbClr val="0E2841"/>
      </a:dk2>
      <a:lt2>
        <a:srgbClr val="BABBB6"/>
      </a:lt2>
      <a:accent1>
        <a:srgbClr val="181936"/>
      </a:accent1>
      <a:accent2>
        <a:srgbClr val="F2BC34"/>
      </a:accent2>
      <a:accent3>
        <a:srgbClr val="22A7AE"/>
      </a:accent3>
      <a:accent4>
        <a:srgbClr val="7DBB55"/>
      </a:accent4>
      <a:accent5>
        <a:srgbClr val="DA3F39"/>
      </a:accent5>
      <a:accent6>
        <a:srgbClr val="8B2B60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UAA Document" ma:contentTypeID="0x010100702862A3062E044D8ABC14AA6FFFBF2A00C78088BC43A0B245ADDCF2EF1D8E6B82" ma:contentTypeVersion="70" ma:contentTypeDescription="" ma:contentTypeScope="" ma:versionID="3f8788086f0801e8b8dd8e8871848b50">
  <xsd:schema xmlns:xsd="http://www.w3.org/2001/XMLSchema" xmlns:xs="http://www.w3.org/2001/XMLSchema" xmlns:p="http://schemas.microsoft.com/office/2006/metadata/properties" xmlns:ns1="http://schemas.microsoft.com/sharepoint/v3" xmlns:ns2="a1af3d24-2c00-4fff-b753-464d92bed99a" xmlns:ns3="b0736fa6-7b88-44d3-b02a-aeeea6500900" targetNamespace="http://schemas.microsoft.com/office/2006/metadata/properties" ma:root="true" ma:fieldsID="fd8f45413528d417a57d5623cf91b5e2" ns1:_="" ns2:_="" ns3:_="">
    <xsd:import namespace="http://schemas.microsoft.com/sharepoint/v3"/>
    <xsd:import namespace="a1af3d24-2c00-4fff-b753-464d92bed99a"/>
    <xsd:import namespace="b0736fa6-7b88-44d3-b02a-aeeea650090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o8afd3c3b2c14229af30eb97d0576c14" minOccurs="0"/>
                <xsd:element ref="ns2:TaxCatchAll" minOccurs="0"/>
                <xsd:element ref="ns2:TaxCatchAllLabel" minOccurs="0"/>
                <xsd:element ref="ns2:d843e2ab0fe040a0b8f15c0cb043c02e" minOccurs="0"/>
                <xsd:element ref="ns2:b449eb92237c479dbb476bba4132e4d0" minOccurs="0"/>
                <xsd:element ref="ns2:o7284467db3d4acd87ce2ae955c53c32" minOccurs="0"/>
                <xsd:element ref="ns1:DocumentSetDescription" minOccurs="0"/>
                <xsd:element ref="ns2:easoResponsible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21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af3d24-2c00-4fff-b753-464d92bed99a" elementFormDefault="qualified">
    <xsd:import namespace="http://schemas.microsoft.com/office/2006/documentManagement/types"/>
    <xsd:import namespace="http://schemas.microsoft.com/office/infopath/2007/PartnerControls"/>
    <xsd:element name="_dlc_DocId" ma:index="7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o8afd3c3b2c14229af30eb97d0576c14" ma:index="10" nillable="true" ma:taxonomy="true" ma:internalName="o8afd3c3b2c14229af30eb97d0576c14" ma:taxonomyFieldName="easoBusinessClassification" ma:displayName="Business Classification" ma:indexed="true" ma:readOnly="false" ma:fieldId="{88afd3c3-b2c1-4229-af30-eb97d0576c14}" ma:sspId="503e7a41-821a-4582-8c5b-0263b9d2f658" ma:termSetId="420852fe-df73-4459-b6e8-0279ecfd170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4fc23c42-694e-4320-8421-b7a8887742b5}" ma:internalName="TaxCatchAll" ma:readOnly="false" ma:showField="CatchAllData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4fc23c42-694e-4320-8421-b7a8887742b5}" ma:internalName="TaxCatchAllLabel" ma:readOnly="false" ma:showField="CatchAllDataLabel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843e2ab0fe040a0b8f15c0cb043c02e" ma:index="14" nillable="true" ma:taxonomy="true" ma:internalName="d843e2ab0fe040a0b8f15c0cb043c02e" ma:taxonomyFieldName="RecordStatus" ma:displayName="Record Status" ma:indexed="true" ma:readOnly="false" ma:default="162;#Unlocked|657cf70e-6c76-40b5-8378-d1bef5a86504" ma:fieldId="{d843e2ab-0fe0-40a0-b8f1-5c0cb043c02e}" ma:sspId="503e7a41-821a-4582-8c5b-0263b9d2f658" ma:termSetId="d074c5b3-79b4-4232-8673-c47649e6f2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49eb92237c479dbb476bba4132e4d0" ma:index="16" nillable="true" ma:taxonomy="true" ma:internalName="b449eb92237c479dbb476bba4132e4d0" ma:taxonomyFieldName="easoSecurityClassification" ma:displayName="Security Classification" ma:readOnly="false" ma:default="1;#Internal|d0063956-0b9b-4740-b4be-2689507f2aae" ma:fieldId="{b449eb92-237c-479d-bb47-6bba4132e4d0}" ma:sspId="503e7a41-821a-4582-8c5b-0263b9d2f658" ma:termSetId="6aae6405-aa79-4b16-b633-2137dc1ce1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7284467db3d4acd87ce2ae955c53c32" ma:index="18" nillable="true" ma:taxonomy="true" ma:internalName="o7284467db3d4acd87ce2ae955c53c32" ma:taxonomyFieldName="easoDocumentLanguage" ma:displayName="Document Language" ma:readOnly="false" ma:default="2;#English|532fa66a-4cdf-4129-bab9-a1f47b418755" ma:fieldId="{87284467-db3d-4acd-87ce-2ae955c53c32}" ma:taxonomyMulti="true" ma:sspId="503e7a41-821a-4582-8c5b-0263b9d2f658" ma:termSetId="e6dd9656-7aa6-44e5-ac68-59003ab707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asoResponsible" ma:index="22" nillable="true" ma:displayName="Responsible" ma:description="The responsible person of the document" ma:SharePointGroup="0" ma:internalName="easoResponsib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36fa6-7b88-44d3-b02a-aeeea6500900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af3d24-2c00-4fff-b753-464d92bed99a">
      <Value>162</Value>
      <Value>374</Value>
      <Value>2</Value>
      <Value>1</Value>
    </TaxCatchAll>
    <o8afd3c3b2c14229af30eb97d0576c14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NCP Meetings</TermName>
          <TermId xmlns="http://schemas.microsoft.com/office/infopath/2007/PartnerControls">850420f2-c879-4845-8eb8-6ae3034c8cd1</TermId>
        </TermInfo>
      </Terms>
    </o8afd3c3b2c14229af30eb97d0576c14>
    <DocumentSetDescription xmlns="http://schemas.microsoft.com/sharepoint/v3" xsi:nil="true"/>
    <easoResponsible xmlns="a1af3d24-2c00-4fff-b753-464d92bed99a">
      <UserInfo>
        <DisplayName/>
        <AccountId xsi:nil="true"/>
        <AccountType/>
      </UserInfo>
    </easoResponsible>
    <_dlc_DocIdUrl xmlns="a1af3d24-2c00-4fff-b753-464d92bed99a">
      <Url>https://easo.sharepoint.com/sites/c3akc/_layouts/15/DocIdRedir.aspx?ID=EUAA2025-153028471-144591</Url>
      <Description>EUAA2025-153028471-144591</Description>
    </_dlc_DocIdUrl>
    <TaxCatchAllLabel xmlns="a1af3d24-2c00-4fff-b753-464d92bed99a" xsi:nil="true"/>
    <d843e2ab0fe040a0b8f15c0cb043c02e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Unlocked</TermName>
          <TermId xmlns="http://schemas.microsoft.com/office/infopath/2007/PartnerControls">657cf70e-6c76-40b5-8378-d1bef5a86504</TermId>
        </TermInfo>
      </Terms>
    </d843e2ab0fe040a0b8f15c0cb043c02e>
    <b449eb92237c479dbb476bba4132e4d0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d0063956-0b9b-4740-b4be-2689507f2aae</TermId>
        </TermInfo>
      </Terms>
    </b449eb92237c479dbb476bba4132e4d0>
    <_dlc_DocIdPersistId xmlns="a1af3d24-2c00-4fff-b753-464d92bed99a" xsi:nil="true"/>
    <o7284467db3d4acd87ce2ae955c53c32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532fa66a-4cdf-4129-bab9-a1f47b418755</TermId>
        </TermInfo>
      </Terms>
    </o7284467db3d4acd87ce2ae955c53c32>
    <_dlc_DocId xmlns="a1af3d24-2c00-4fff-b753-464d92bed99a">EUAA2025-153028471-144591</_dlc_DocId>
  </documentManagement>
</p:properties>
</file>

<file path=customXml/itemProps1.xml><?xml version="1.0" encoding="utf-8"?>
<ds:datastoreItem xmlns:ds="http://schemas.openxmlformats.org/officeDocument/2006/customXml" ds:itemID="{26A16B88-220D-4DFE-9B1E-97804E9BC04A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39D66D6-CB3F-48C9-A212-56284B0073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af3d24-2c00-4fff-b753-464d92bed99a"/>
    <ds:schemaRef ds:uri="b0736fa6-7b88-44d3-b02a-aeeea65009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FDD5DC-2608-4A1A-BDB9-B4702CE2FDC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D889F80-30A6-480B-B3B8-DA97396F92BC}">
  <ds:schemaRefs>
    <ds:schemaRef ds:uri="http://www.w3.org/XML/1998/namespace"/>
    <ds:schemaRef ds:uri="http://schemas.microsoft.com/sharepoint/v3"/>
    <ds:schemaRef ds:uri="http://purl.org/dc/dcmitype/"/>
    <ds:schemaRef ds:uri="http://purl.org/dc/terms/"/>
    <ds:schemaRef ds:uri="http://purl.org/dc/elements/1.1/"/>
    <ds:schemaRef ds:uri="4d7ceb6b-8af9-43ef-9e73-187d8d6c7925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a1af3d24-2c00-4fff-b753-464d92bed99a"/>
    <ds:schemaRef ds:uri="http://schemas.microsoft.com/office/2006/metadata/properties"/>
    <ds:schemaRef ds:uri="8942008e-f0dd-490d-a406-7cb880230459"/>
    <ds:schemaRef ds:uri="c791e1dc-1fc3-43db-8304-f8786dbaad9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2071</Words>
  <Application>Microsoft Office PowerPoint</Application>
  <PresentationFormat>Vlastní</PresentationFormat>
  <Paragraphs>146</Paragraphs>
  <Slides>12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Inside</vt:lpstr>
      <vt:lpstr>ОБЛОЖКА: ВАШИ ПРАВА И ОБЯЗАННОСТИ ПРИ ПРИЕМЕ</vt:lpstr>
      <vt:lpstr>ЧТО ТАКОЕ ПРИЕМ</vt:lpstr>
      <vt:lpstr>ПРАВИЛА ПОДАЧИ ХОДАТАЙСТВА О ПРЕДОСТАВЛЕНИИ УБЕЖИЩА И ПУТЕШЕСТВИЙ В ДРУГИЕ СТРАНЫ ЕС+</vt:lpstr>
      <vt:lpstr>ЧТО ВЫ ПОЛУЧИТЕ?</vt:lpstr>
      <vt:lpstr>ПРАВО НА МЕДИЦИНСКУЮ ПОМОЩЬ</vt:lpstr>
      <vt:lpstr>ПРАВО НА ОБРАЗОВАНИЕ ДЛЯ ДЕТЕЙ </vt:lpstr>
      <vt:lpstr>ГДЕ ВЫ БУДЕТЕ ЖИТЬ, ЧАСТЬ 2/2</vt:lpstr>
      <vt:lpstr>УСЛОВИЯ, ПРИ КОТОРЫХ ЗАЯВИТЕЛЬ МОЖЕТ БЫТЬ ЗАДЕРЖАН</vt:lpstr>
      <vt:lpstr>КАКОВЫ ВАШИ ОБЯЗАННОСТИ ПРИ ПРИЕМЕ НА ДАННОМ ЭТАПЕ? </vt:lpstr>
      <vt:lpstr>ЧТО ПРОИЗОЙДЕТ, ЕСЛИ ВЫ ПОЕДЕТЕ В ДРУГУЮ СТРАНУ ЕС+ БЕЗ РАЗРЕШЕНИЯ ВЛАСТЕЙ?</vt:lpstr>
      <vt:lpstr>КОНТАКТНЫЕ ДАННЫЕ</vt:lpstr>
      <vt:lpstr>ЗАДНЯЯ ОБЛОЖКА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Layout</dc:title>
  <dc:creator>CDT</dc:creator>
  <cp:lastModifiedBy>Maurizio ANGELINI</cp:lastModifiedBy>
  <cp:revision>51</cp:revision>
  <dcterms:created xsi:type="dcterms:W3CDTF">2025-07-31T12:38:55Z</dcterms:created>
  <dcterms:modified xsi:type="dcterms:W3CDTF">2026-03-09T10:43:58Z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2025-07-31T13:27:59Z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4721ae56-cca8-4d77-9748-822d64521972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50, 3, 0, 1</vt:lpwstr>
  </property>
  <property fmtid="{D5CDD505-2E9C-101B-9397-08002B2CF9AE}" pid="10" name="ContentTypeId">
    <vt:lpwstr>0x010100702862A3062E044D8ABC14AA6FFFBF2A00C78088BC43A0B245ADDCF2EF1D8E6B82</vt:lpwstr>
  </property>
  <property fmtid="{D5CDD505-2E9C-101B-9397-08002B2CF9AE}" pid="11" name="RecordStatus">
    <vt:lpwstr>162;#Unlocked|657cf70e-6c76-40b5-8378-d1bef5a86504</vt:lpwstr>
  </property>
  <property fmtid="{D5CDD505-2E9C-101B-9397-08002B2CF9AE}" pid="12" name="easoSecurityClassification">
    <vt:lpwstr>1;#Internal|d0063956-0b9b-4740-b4be-2689507f2aae</vt:lpwstr>
  </property>
  <property fmtid="{D5CDD505-2E9C-101B-9397-08002B2CF9AE}" pid="13" name="_dlc_DocIdItemGuid">
    <vt:lpwstr>4845bdc5-8f66-4315-89c7-e4c6253f621b</vt:lpwstr>
  </property>
  <property fmtid="{D5CDD505-2E9C-101B-9397-08002B2CF9AE}" pid="14" name="easoDocumentLanguage">
    <vt:lpwstr>2;#English|532fa66a-4cdf-4129-bab9-a1f47b418755</vt:lpwstr>
  </property>
  <property fmtid="{D5CDD505-2E9C-101B-9397-08002B2CF9AE}" pid="15" name="p96fb03dbcf94747b8ec018a65a2d03d">
    <vt:lpwstr/>
  </property>
  <property fmtid="{D5CDD505-2E9C-101B-9397-08002B2CF9AE}" pid="16" name="MediaServiceImageTags">
    <vt:lpwstr/>
  </property>
  <property fmtid="{D5CDD505-2E9C-101B-9397-08002B2CF9AE}" pid="17" name="easoDocumentCoverage">
    <vt:lpwstr/>
  </property>
  <property fmtid="{D5CDD505-2E9C-101B-9397-08002B2CF9AE}" pid="18" name="easoBusinessClassification">
    <vt:lpwstr>374;#NCP Meetings|850420f2-c879-4845-8eb8-6ae3034c8cd1</vt:lpwstr>
  </property>
  <property fmtid="{D5CDD505-2E9C-101B-9397-08002B2CF9AE}" pid="19" name="lcf76f155ced4ddcb4097134ff3c332f">
    <vt:lpwstr/>
  </property>
</Properties>
</file>