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theme/theme4.xml" ContentType="application/vnd.openxmlformats-officedocument.theme+xml"/>
  <Override PartName="/ppt/comments/modernComment_106_7B6AA9B7.xml" ContentType="application/vnd.ms-powerpoint.comments+xml"/>
  <Override PartName="/ppt/comments/modernComment_101_536C849E.xml" ContentType="application/vnd.ms-powerpoint.comments+xml"/>
  <Override PartName="/ppt/comments/modernComment_15E_BB675FF0.xml" ContentType="application/vnd.ms-powerpoint.comments+xml"/>
  <Override PartName="/ppt/comments/modernComment_161_421CCFA5.xml" ContentType="application/vnd.ms-powerpoint.comments+xml"/>
  <Override PartName="/ppt/authors.xml" ContentType="application/vnd.ms-powerpoint.authors+xml"/>
  <Override PartName="/ppt/comments/modernComment_157_96883E91.xml" ContentType="application/vnd.ms-powerpoint.comment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4"/>
    <p:sldMasterId id="2147483743" r:id="rId5"/>
    <p:sldMasterId id="2147483745" r:id="rId6"/>
  </p:sldMasterIdLst>
  <p:notesMasterIdLst>
    <p:notesMasterId r:id="rId27"/>
  </p:notesMasterIdLst>
  <p:handoutMasterIdLst>
    <p:handoutMasterId r:id="rId28"/>
  </p:handoutMasterIdLst>
  <p:sldIdLst>
    <p:sldId id="262" r:id="rId7"/>
    <p:sldId id="326" r:id="rId8"/>
    <p:sldId id="257" r:id="rId9"/>
    <p:sldId id="309" r:id="rId10"/>
    <p:sldId id="324" r:id="rId11"/>
    <p:sldId id="267" r:id="rId12"/>
    <p:sldId id="315" r:id="rId13"/>
    <p:sldId id="316" r:id="rId14"/>
    <p:sldId id="274" r:id="rId15"/>
    <p:sldId id="338" r:id="rId16"/>
    <p:sldId id="349" r:id="rId17"/>
    <p:sldId id="347" r:id="rId18"/>
    <p:sldId id="344" r:id="rId19"/>
    <p:sldId id="334" r:id="rId20"/>
    <p:sldId id="336" r:id="rId21"/>
    <p:sldId id="343" r:id="rId22"/>
    <p:sldId id="350" r:id="rId23"/>
    <p:sldId id="351" r:id="rId24"/>
    <p:sldId id="352" r:id="rId25"/>
    <p:sldId id="353" r:id="rId26"/>
  </p:sldIdLst>
  <p:sldSz cx="5327650" cy="7559675"/>
  <p:notesSz cx="9926638" cy="66690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A5D3E-A33C-DDF3-3488-0F6B9A0D0032}" name="JC" initials="JC" userId="JC" providerId="None"/>
  <p188:author id="{DDF86A71-7BB3-0E61-7DAB-A1AEA3F3FB49}" name="Van Den Berg, Olga" initials="VO" userId="S::olga.vandenberg@euaa.europa.eu::63220f10-5b46-4f26-a2d4-3f4eeccea6a9" providerId="AD"/>
  <p188:author id="{D2FA4E78-05FC-9846-8523-421269E3BA19}" name="Flavia Jerca" initials="FJ" userId="Flavia Jerca" providerId="None"/>
  <p188:author id="{9096F479-5002-8B1D-1E36-2784F5A171E2}" name="Jerca, Flavia" initials="FJ" userId="S::Flavia.Jerca@euaa.europa.eu::6a2b36bf-383a-464e-9f44-485308efb4e0" providerId="AD"/>
  <p188:author id="{BBE65D85-E8E0-2ECE-BCEF-F84AC4B72ED2}" name="EUAA" initials="EUAA" userId="EUAA" providerId="None"/>
  <p188:author id="{81502F93-8F36-8783-7BBD-910BAB7C1121}" name="Customisation" initials="FJ" userId="Customisation" providerId="None"/>
  <p188:author id="{41D6A394-B4A8-BC3C-03ED-8B5D6D45F054}" name="CHIAPPARICCI Renato (OP)" initials="RC" userId="S::renato.chiapparicci@publications.europa.eu::5c702fa2-9167-47db-9900-2b9190ecf9cf" providerId="AD"/>
  <p188:author id="{11AFA1AE-B96C-FDBF-85DB-A495D6679FA7}" name="Brancaleoni, Enrica" initials="BE" userId="S::enrica.brancaleoni@euaa.europa.eu::584fc1d0-2aa8-41ac-9214-79f1ffb2d566" providerId="AD"/>
  <p188:author id="{2F9688BF-4DAB-5FF0-8F10-9EEC5D4D655C}" name="FLIES Carole (OP)" initials="" userId="S::Carole.FLIES@ec.europa.eu::db4ca994-da78-49a6-8cab-144c5c0ee1bb" providerId="AD"/>
  <p188:author id="{581814D4-B03A-5F00-D9C8-A75B0AF6E127}" name="Francesca Vietti" initials="FV" userId="Francesca Vietti" providerId="None"/>
  <p188:author id="{D85DE2DA-81B9-1994-16AE-B51A7661F776}" name="Agathangelou, Helena" initials="AH" userId="S::helena.agathangelou@euaa.europa.eu::321956b6-5b17-435d-b13e-11d8af81b230" providerId="AD"/>
  <p188:author id="{16C4B6F4-74AC-FB6F-5D57-D75038B4DBC8}" name="Van Den Berg, Olga" initials="OV" userId="S::Olga.VanDenBerg@euaa.europa.eu::63220f10-5b46-4f26-a2d4-3f4eeccea6a9" providerId="AD"/>
  <p188:author id="{8B5E46FE-F939-C3D3-0B99-08E9AD1168A0}" name="PACIOBE" initials="P" userId="PACIOB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B4"/>
    <a:srgbClr val="24234C"/>
    <a:srgbClr val="8EC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AFC0F1-8F95-44A4-B847-88BC34C82B5F}" v="3" dt="2025-09-24T07:51:11.2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24" autoAdjust="0"/>
    <p:restoredTop sz="95940" autoAdjust="0"/>
  </p:normalViewPr>
  <p:slideViewPr>
    <p:cSldViewPr snapToGrid="0">
      <p:cViewPr varScale="1">
        <p:scale>
          <a:sx n="78" d="100"/>
          <a:sy n="78" d="100"/>
        </p:scale>
        <p:origin x="1968" y="208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0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36" Type="http://schemas.openxmlformats.org/officeDocument/2006/relationships/customXml" Target="../customXml/item4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ca, Flavia" userId="6a2b36bf-383a-464e-9f44-485308efb4e0" providerId="ADAL" clId="{CDF89DA4-A907-460D-9A16-937D3C131560}"/>
    <pc:docChg chg="custSel modSld">
      <pc:chgData name="Jerca, Flavia" userId="6a2b36bf-383a-464e-9f44-485308efb4e0" providerId="ADAL" clId="{CDF89DA4-A907-460D-9A16-937D3C131560}" dt="2025-09-24T14:03:44.744" v="0" actId="478"/>
      <pc:docMkLst>
        <pc:docMk/>
      </pc:docMkLst>
      <pc:sldChg chg="delSp mod">
        <pc:chgData name="Jerca, Flavia" userId="6a2b36bf-383a-464e-9f44-485308efb4e0" providerId="ADAL" clId="{CDF89DA4-A907-460D-9A16-937D3C131560}" dt="2025-09-24T14:03:44.744" v="0" actId="478"/>
        <pc:sldMkLst>
          <pc:docMk/>
          <pc:sldMk cId="1109184421" sldId="353"/>
        </pc:sldMkLst>
        <pc:spChg chg="del">
          <ac:chgData name="Jerca, Flavia" userId="6a2b36bf-383a-464e-9f44-485308efb4e0" providerId="ADAL" clId="{CDF89DA4-A907-460D-9A16-937D3C131560}" dt="2025-09-24T14:03:44.744" v="0" actId="478"/>
          <ac:spMkLst>
            <pc:docMk/>
            <pc:sldMk cId="1109184421" sldId="353"/>
            <ac:spMk id="10" creationId="{AC8950F5-2937-4B4B-CB39-DFCC015A5741}"/>
          </ac:spMkLst>
        </pc:spChg>
      </pc:sldChg>
    </pc:docChg>
  </pc:docChgLst>
  <pc:docChgLst>
    <pc:chgData name="Porta, Simonetta" userId="aeb3b541-ed4d-462c-8215-f57e613bc286" providerId="ADAL" clId="{BBA2BA1B-C8D0-4FE4-A43D-9EF82D7A7FC6}"/>
    <pc:docChg chg="custSel modSld">
      <pc:chgData name="Porta, Simonetta" userId="aeb3b541-ed4d-462c-8215-f57e613bc286" providerId="ADAL" clId="{BBA2BA1B-C8D0-4FE4-A43D-9EF82D7A7FC6}" dt="2025-09-24T13:30:16.833" v="1" actId="478"/>
      <pc:docMkLst>
        <pc:docMk/>
      </pc:docMkLst>
      <pc:sldChg chg="delSp mod">
        <pc:chgData name="Porta, Simonetta" userId="aeb3b541-ed4d-462c-8215-f57e613bc286" providerId="ADAL" clId="{BBA2BA1B-C8D0-4FE4-A43D-9EF82D7A7FC6}" dt="2025-09-24T13:30:16.833" v="1" actId="478"/>
        <pc:sldMkLst>
          <pc:docMk/>
          <pc:sldMk cId="1109184421" sldId="353"/>
        </pc:sldMkLst>
        <pc:spChg chg="del">
          <ac:chgData name="Porta, Simonetta" userId="aeb3b541-ed4d-462c-8215-f57e613bc286" providerId="ADAL" clId="{BBA2BA1B-C8D0-4FE4-A43D-9EF82D7A7FC6}" dt="2025-09-24T13:30:16.833" v="1" actId="478"/>
          <ac:spMkLst>
            <pc:docMk/>
            <pc:sldMk cId="1109184421" sldId="353"/>
            <ac:spMk id="5" creationId="{62A49985-1F99-70E2-0EFD-6F5B727780A8}"/>
          </ac:spMkLst>
        </pc:spChg>
        <pc:picChg chg="del">
          <ac:chgData name="Porta, Simonetta" userId="aeb3b541-ed4d-462c-8215-f57e613bc286" providerId="ADAL" clId="{BBA2BA1B-C8D0-4FE4-A43D-9EF82D7A7FC6}" dt="2025-09-24T13:30:14.551" v="0" actId="478"/>
          <ac:picMkLst>
            <pc:docMk/>
            <pc:sldMk cId="1109184421" sldId="353"/>
            <ac:picMk id="4" creationId="{C70D8F4D-E705-01A5-F1C7-61772D1010D4}"/>
          </ac:picMkLst>
        </pc:picChg>
      </pc:sldChg>
    </pc:docChg>
  </pc:docChgLst>
  <pc:docChgLst>
    <pc:chgData name="Vietti, Francesca" userId="48d16289-b025-42e1-9c2c-4f539d8deada" providerId="ADAL" clId="{7BBAB7FA-9D31-47F5-9FB3-3C8678D5CD50}"/>
    <pc:docChg chg="modSld">
      <pc:chgData name="Vietti, Francesca" userId="48d16289-b025-42e1-9c2c-4f539d8deada" providerId="ADAL" clId="{7BBAB7FA-9D31-47F5-9FB3-3C8678D5CD50}" dt="2025-09-15T14:36:23.246" v="15" actId="20577"/>
      <pc:docMkLst>
        <pc:docMk/>
      </pc:docMkLst>
      <pc:sldChg chg="modSp mod">
        <pc:chgData name="Vietti, Francesca" userId="48d16289-b025-42e1-9c2c-4f539d8deada" providerId="ADAL" clId="{7BBAB7FA-9D31-47F5-9FB3-3C8678D5CD50}" dt="2025-09-15T14:36:23.246" v="15" actId="20577"/>
        <pc:sldMkLst>
          <pc:docMk/>
          <pc:sldMk cId="3599118168" sldId="324"/>
        </pc:sldMkLst>
        <pc:spChg chg="mod">
          <ac:chgData name="Vietti, Francesca" userId="48d16289-b025-42e1-9c2c-4f539d8deada" providerId="ADAL" clId="{7BBAB7FA-9D31-47F5-9FB3-3C8678D5CD50}" dt="2025-09-15T14:36:23.246" v="15" actId="20577"/>
          <ac:spMkLst>
            <pc:docMk/>
            <pc:sldMk cId="3599118168" sldId="324"/>
            <ac:spMk id="3" creationId="{BD217846-EB65-E088-D196-2AF4155D2D15}"/>
          </ac:spMkLst>
        </pc:spChg>
      </pc:sldChg>
    </pc:docChg>
  </pc:docChgLst>
  <pc:docChgLst>
    <pc:chgData name="Jerca, Flavia" userId="6a2b36bf-383a-464e-9f44-485308efb4e0" providerId="ADAL" clId="{E6AFC0F1-8F95-44A4-B847-88BC34C82B5F}"/>
    <pc:docChg chg="modSld">
      <pc:chgData name="Jerca, Flavia" userId="6a2b36bf-383a-464e-9f44-485308efb4e0" providerId="ADAL" clId="{E6AFC0F1-8F95-44A4-B847-88BC34C82B5F}" dt="2025-09-24T08:02:50.083" v="2" actId="962"/>
      <pc:docMkLst>
        <pc:docMk/>
      </pc:docMkLst>
      <pc:sldChg chg="modSp mod">
        <pc:chgData name="Jerca, Flavia" userId="6a2b36bf-383a-464e-9f44-485308efb4e0" providerId="ADAL" clId="{E6AFC0F1-8F95-44A4-B847-88BC34C82B5F}" dt="2025-09-24T07:36:27.029" v="0" actId="962"/>
        <pc:sldMkLst>
          <pc:docMk/>
          <pc:sldMk cId="2070587831" sldId="262"/>
        </pc:sldMkLst>
        <pc:picChg chg="mod">
          <ac:chgData name="Jerca, Flavia" userId="6a2b36bf-383a-464e-9f44-485308efb4e0" providerId="ADAL" clId="{E6AFC0F1-8F95-44A4-B847-88BC34C82B5F}" dt="2025-09-24T07:36:27.029" v="0" actId="962"/>
          <ac:picMkLst>
            <pc:docMk/>
            <pc:sldMk cId="2070587831" sldId="262"/>
            <ac:picMk id="13" creationId="{B86DB29F-CFF1-19AD-0AD7-CDB681DCAAA9}"/>
          </ac:picMkLst>
        </pc:picChg>
      </pc:sldChg>
      <pc:sldChg chg="modSp mod">
        <pc:chgData name="Jerca, Flavia" userId="6a2b36bf-383a-464e-9f44-485308efb4e0" providerId="ADAL" clId="{E6AFC0F1-8F95-44A4-B847-88BC34C82B5F}" dt="2025-09-24T07:48:07.390" v="1" actId="962"/>
        <pc:sldMkLst>
          <pc:docMk/>
          <pc:sldMk cId="4079414168" sldId="316"/>
        </pc:sldMkLst>
        <pc:picChg chg="mod">
          <ac:chgData name="Jerca, Flavia" userId="6a2b36bf-383a-464e-9f44-485308efb4e0" providerId="ADAL" clId="{E6AFC0F1-8F95-44A4-B847-88BC34C82B5F}" dt="2025-09-24T07:48:07.390" v="1" actId="962"/>
          <ac:picMkLst>
            <pc:docMk/>
            <pc:sldMk cId="4079414168" sldId="316"/>
            <ac:picMk id="15" creationId="{A641F0CE-7DF3-7A15-BBE2-456D38AC9A6F}"/>
          </ac:picMkLst>
        </pc:picChg>
      </pc:sldChg>
      <pc:sldChg chg="modSp mod">
        <pc:chgData name="Jerca, Flavia" userId="6a2b36bf-383a-464e-9f44-485308efb4e0" providerId="ADAL" clId="{E6AFC0F1-8F95-44A4-B847-88BC34C82B5F}" dt="2025-09-24T08:02:50.083" v="2" actId="962"/>
        <pc:sldMkLst>
          <pc:docMk/>
          <pc:sldMk cId="3897946794" sldId="338"/>
        </pc:sldMkLst>
        <pc:picChg chg="mod">
          <ac:chgData name="Jerca, Flavia" userId="6a2b36bf-383a-464e-9f44-485308efb4e0" providerId="ADAL" clId="{E6AFC0F1-8F95-44A4-B847-88BC34C82B5F}" dt="2025-09-24T08:02:50.083" v="2" actId="962"/>
          <ac:picMkLst>
            <pc:docMk/>
            <pc:sldMk cId="3897946794" sldId="338"/>
            <ac:picMk id="12" creationId="{5AF4F57D-ED24-D7EB-5B7C-2C89F61F3145}"/>
          </ac:picMkLst>
        </pc:picChg>
      </pc:sldChg>
    </pc:docChg>
  </pc:docChgLst>
  <pc:docChgLst>
    <pc:chgData name="Jerca, Flavia" userId="6a2b36bf-383a-464e-9f44-485308efb4e0" providerId="ADAL" clId="{871E8EE5-253A-444F-8BAB-540503C70683}"/>
    <pc:docChg chg="modSld">
      <pc:chgData name="Jerca, Flavia" userId="6a2b36bf-383a-464e-9f44-485308efb4e0" providerId="ADAL" clId="{871E8EE5-253A-444F-8BAB-540503C70683}" dt="2025-09-15T18:25:19.326" v="66" actId="6549"/>
      <pc:docMkLst>
        <pc:docMk/>
      </pc:docMkLst>
      <pc:sldChg chg="modSp mod">
        <pc:chgData name="Jerca, Flavia" userId="6a2b36bf-383a-464e-9f44-485308efb4e0" providerId="ADAL" clId="{871E8EE5-253A-444F-8BAB-540503C70683}" dt="2025-09-15T18:20:56.934" v="33" actId="6549"/>
        <pc:sldMkLst>
          <pc:docMk/>
          <pc:sldMk cId="3778613399" sldId="267"/>
        </pc:sldMkLst>
        <pc:spChg chg="mod">
          <ac:chgData name="Jerca, Flavia" userId="6a2b36bf-383a-464e-9f44-485308efb4e0" providerId="ADAL" clId="{871E8EE5-253A-444F-8BAB-540503C70683}" dt="2025-09-15T18:20:56.934" v="33" actId="6549"/>
          <ac:spMkLst>
            <pc:docMk/>
            <pc:sldMk cId="3778613399" sldId="267"/>
            <ac:spMk id="13" creationId="{9501DA35-FB97-B998-1E00-B0CF27A2048B}"/>
          </ac:spMkLst>
        </pc:spChg>
      </pc:sldChg>
      <pc:sldChg chg="modSp mod">
        <pc:chgData name="Jerca, Flavia" userId="6a2b36bf-383a-464e-9f44-485308efb4e0" providerId="ADAL" clId="{871E8EE5-253A-444F-8BAB-540503C70683}" dt="2025-09-15T18:21:39.545" v="49" actId="6549"/>
        <pc:sldMkLst>
          <pc:docMk/>
          <pc:sldMk cId="3897946794" sldId="338"/>
        </pc:sldMkLst>
        <pc:spChg chg="mod">
          <ac:chgData name="Jerca, Flavia" userId="6a2b36bf-383a-464e-9f44-485308efb4e0" providerId="ADAL" clId="{871E8EE5-253A-444F-8BAB-540503C70683}" dt="2025-09-15T18:21:39.545" v="49" actId="6549"/>
          <ac:spMkLst>
            <pc:docMk/>
            <pc:sldMk cId="3897946794" sldId="338"/>
            <ac:spMk id="11" creationId="{81C1ABB1-3B2C-3B70-D954-000D742C0581}"/>
          </ac:spMkLst>
        </pc:spChg>
      </pc:sldChg>
      <pc:sldChg chg="modSp mod">
        <pc:chgData name="Jerca, Flavia" userId="6a2b36bf-383a-464e-9f44-485308efb4e0" providerId="ADAL" clId="{871E8EE5-253A-444F-8BAB-540503C70683}" dt="2025-09-15T18:25:19.326" v="66" actId="6549"/>
        <pc:sldMkLst>
          <pc:docMk/>
          <pc:sldMk cId="1109184421" sldId="353"/>
        </pc:sldMkLst>
        <pc:spChg chg="mod">
          <ac:chgData name="Jerca, Flavia" userId="6a2b36bf-383a-464e-9f44-485308efb4e0" providerId="ADAL" clId="{871E8EE5-253A-444F-8BAB-540503C70683}" dt="2025-09-15T18:25:19.326" v="66" actId="6549"/>
          <ac:spMkLst>
            <pc:docMk/>
            <pc:sldMk cId="1109184421" sldId="353"/>
            <ac:spMk id="6" creationId="{FEBBAE2C-1016-48B5-643E-EFFF3781C961}"/>
          </ac:spMkLst>
        </pc:spChg>
      </pc:sldChg>
    </pc:docChg>
  </pc:docChgLst>
  <pc:docChgLst>
    <pc:chgData name="Jerca, Flavia" userId="6a2b36bf-383a-464e-9f44-485308efb4e0" providerId="ADAL" clId="{099C68A0-83BD-41E0-8EE5-EF642639226C}"/>
    <pc:docChg chg="modSld">
      <pc:chgData name="Jerca, Flavia" userId="6a2b36bf-383a-464e-9f44-485308efb4e0" providerId="ADAL" clId="{099C68A0-83BD-41E0-8EE5-EF642639226C}" dt="2025-09-15T14:55:48.781" v="647" actId="20577"/>
      <pc:docMkLst>
        <pc:docMk/>
      </pc:docMkLst>
      <pc:sldChg chg="modSp mod">
        <pc:chgData name="Jerca, Flavia" userId="6a2b36bf-383a-464e-9f44-485308efb4e0" providerId="ADAL" clId="{099C68A0-83BD-41E0-8EE5-EF642639226C}" dt="2025-09-15T14:05:29.420" v="112" actId="6549"/>
        <pc:sldMkLst>
          <pc:docMk/>
          <pc:sldMk cId="1399620766" sldId="257"/>
        </pc:sldMkLst>
        <pc:spChg chg="mod">
          <ac:chgData name="Jerca, Flavia" userId="6a2b36bf-383a-464e-9f44-485308efb4e0" providerId="ADAL" clId="{099C68A0-83BD-41E0-8EE5-EF642639226C}" dt="2025-09-15T14:05:29.420" v="112" actId="6549"/>
          <ac:spMkLst>
            <pc:docMk/>
            <pc:sldMk cId="1399620766" sldId="257"/>
            <ac:spMk id="3" creationId="{F1B6638C-06F1-2F07-192D-333610B2DD5F}"/>
          </ac:spMkLst>
        </pc:spChg>
        <pc:spChg chg="mod">
          <ac:chgData name="Jerca, Flavia" userId="6a2b36bf-383a-464e-9f44-485308efb4e0" providerId="ADAL" clId="{099C68A0-83BD-41E0-8EE5-EF642639226C}" dt="2025-09-15T14:05:16.542" v="87" actId="6549"/>
          <ac:spMkLst>
            <pc:docMk/>
            <pc:sldMk cId="1399620766" sldId="257"/>
            <ac:spMk id="16" creationId="{28436C4D-48DF-BA65-8747-41BDAE886B4E}"/>
          </ac:spMkLst>
        </pc:spChg>
        <pc:spChg chg="mod">
          <ac:chgData name="Jerca, Flavia" userId="6a2b36bf-383a-464e-9f44-485308efb4e0" providerId="ADAL" clId="{099C68A0-83BD-41E0-8EE5-EF642639226C}" dt="2025-09-15T13:59:25.123" v="33" actId="20577"/>
          <ac:spMkLst>
            <pc:docMk/>
            <pc:sldMk cId="1399620766" sldId="257"/>
            <ac:spMk id="18" creationId="{7F67E1CA-421C-E364-30AE-13C79E2048D7}"/>
          </ac:spMkLst>
        </pc:spChg>
      </pc:sldChg>
      <pc:sldChg chg="modSp mod">
        <pc:chgData name="Jerca, Flavia" userId="6a2b36bf-383a-464e-9f44-485308efb4e0" providerId="ADAL" clId="{099C68A0-83BD-41E0-8EE5-EF642639226C}" dt="2025-09-15T14:34:17.910" v="576" actId="20577"/>
        <pc:sldMkLst>
          <pc:docMk/>
          <pc:sldMk cId="2070587831" sldId="262"/>
        </pc:sldMkLst>
        <pc:spChg chg="mod">
          <ac:chgData name="Jerca, Flavia" userId="6a2b36bf-383a-464e-9f44-485308efb4e0" providerId="ADAL" clId="{099C68A0-83BD-41E0-8EE5-EF642639226C}" dt="2025-09-15T14:34:17.910" v="576" actId="20577"/>
          <ac:spMkLst>
            <pc:docMk/>
            <pc:sldMk cId="2070587831" sldId="262"/>
            <ac:spMk id="10" creationId="{3BCFC0FB-BFD0-5655-9E92-77C5B84CA5BD}"/>
          </ac:spMkLst>
        </pc:spChg>
      </pc:sldChg>
      <pc:sldChg chg="modSp mod">
        <pc:chgData name="Jerca, Flavia" userId="6a2b36bf-383a-464e-9f44-485308efb4e0" providerId="ADAL" clId="{099C68A0-83BD-41E0-8EE5-EF642639226C}" dt="2025-09-15T14:40:59.956" v="623" actId="20577"/>
        <pc:sldMkLst>
          <pc:docMk/>
          <pc:sldMk cId="1942926183" sldId="309"/>
        </pc:sldMkLst>
        <pc:spChg chg="mod">
          <ac:chgData name="Jerca, Flavia" userId="6a2b36bf-383a-464e-9f44-485308efb4e0" providerId="ADAL" clId="{099C68A0-83BD-41E0-8EE5-EF642639226C}" dt="2025-09-15T14:05:59.236" v="144" actId="20577"/>
          <ac:spMkLst>
            <pc:docMk/>
            <pc:sldMk cId="1942926183" sldId="309"/>
            <ac:spMk id="2" creationId="{34FA74B4-32EC-20C0-A69D-88D61D965081}"/>
          </ac:spMkLst>
        </pc:spChg>
        <pc:spChg chg="mod">
          <ac:chgData name="Jerca, Flavia" userId="6a2b36bf-383a-464e-9f44-485308efb4e0" providerId="ADAL" clId="{099C68A0-83BD-41E0-8EE5-EF642639226C}" dt="2025-09-15T14:06:37.477" v="167" actId="20577"/>
          <ac:spMkLst>
            <pc:docMk/>
            <pc:sldMk cId="1942926183" sldId="309"/>
            <ac:spMk id="3" creationId="{E572BAD1-6350-E8BA-00A9-040B45460E41}"/>
          </ac:spMkLst>
        </pc:spChg>
        <pc:spChg chg="mod">
          <ac:chgData name="Jerca, Flavia" userId="6a2b36bf-383a-464e-9f44-485308efb4e0" providerId="ADAL" clId="{099C68A0-83BD-41E0-8EE5-EF642639226C}" dt="2025-09-15T14:40:59.956" v="623" actId="20577"/>
          <ac:spMkLst>
            <pc:docMk/>
            <pc:sldMk cId="1942926183" sldId="309"/>
            <ac:spMk id="6" creationId="{10CE48B6-82F5-1C77-2460-D29AFCAE6E6A}"/>
          </ac:spMkLst>
        </pc:spChg>
      </pc:sldChg>
      <pc:sldChg chg="modSp mod">
        <pc:chgData name="Jerca, Flavia" userId="6a2b36bf-383a-464e-9f44-485308efb4e0" providerId="ADAL" clId="{099C68A0-83BD-41E0-8EE5-EF642639226C}" dt="2025-09-15T13:21:50.618" v="15" actId="962"/>
        <pc:sldMkLst>
          <pc:docMk/>
          <pc:sldMk cId="4079414168" sldId="316"/>
        </pc:sldMkLst>
        <pc:picChg chg="mod">
          <ac:chgData name="Jerca, Flavia" userId="6a2b36bf-383a-464e-9f44-485308efb4e0" providerId="ADAL" clId="{099C68A0-83BD-41E0-8EE5-EF642639226C}" dt="2025-09-15T13:21:50.618" v="15" actId="962"/>
          <ac:picMkLst>
            <pc:docMk/>
            <pc:sldMk cId="4079414168" sldId="316"/>
            <ac:picMk id="15" creationId="{A641F0CE-7DF3-7A15-BBE2-456D38AC9A6F}"/>
          </ac:picMkLst>
        </pc:picChg>
      </pc:sldChg>
      <pc:sldChg chg="modSp mod">
        <pc:chgData name="Jerca, Flavia" userId="6a2b36bf-383a-464e-9f44-485308efb4e0" providerId="ADAL" clId="{099C68A0-83BD-41E0-8EE5-EF642639226C}" dt="2025-09-15T14:37:39.173" v="614" actId="20577"/>
        <pc:sldMkLst>
          <pc:docMk/>
          <pc:sldMk cId="2796965692" sldId="326"/>
        </pc:sldMkLst>
        <pc:spChg chg="mod">
          <ac:chgData name="Jerca, Flavia" userId="6a2b36bf-383a-464e-9f44-485308efb4e0" providerId="ADAL" clId="{099C68A0-83BD-41E0-8EE5-EF642639226C}" dt="2025-09-15T14:37:39.173" v="614" actId="20577"/>
          <ac:spMkLst>
            <pc:docMk/>
            <pc:sldMk cId="2796965692" sldId="326"/>
            <ac:spMk id="3" creationId="{FA26F6E4-928D-6655-70F1-58F54E5C349F}"/>
          </ac:spMkLst>
        </pc:spChg>
      </pc:sldChg>
      <pc:sldChg chg="modSp mod">
        <pc:chgData name="Jerca, Flavia" userId="6a2b36bf-383a-464e-9f44-485308efb4e0" providerId="ADAL" clId="{099C68A0-83BD-41E0-8EE5-EF642639226C}" dt="2025-09-15T14:18:55.248" v="376"/>
        <pc:sldMkLst>
          <pc:docMk/>
          <pc:sldMk cId="1330363451" sldId="334"/>
        </pc:sldMkLst>
        <pc:spChg chg="mod">
          <ac:chgData name="Jerca, Flavia" userId="6a2b36bf-383a-464e-9f44-485308efb4e0" providerId="ADAL" clId="{099C68A0-83BD-41E0-8EE5-EF642639226C}" dt="2025-09-15T14:17:09.781" v="369" actId="20577"/>
          <ac:spMkLst>
            <pc:docMk/>
            <pc:sldMk cId="1330363451" sldId="334"/>
            <ac:spMk id="3" creationId="{786ABDEA-AD50-0DAB-DCD6-832C413F4597}"/>
          </ac:spMkLst>
        </pc:spChg>
        <pc:spChg chg="mod">
          <ac:chgData name="Jerca, Flavia" userId="6a2b36bf-383a-464e-9f44-485308efb4e0" providerId="ADAL" clId="{099C68A0-83BD-41E0-8EE5-EF642639226C}" dt="2025-09-15T14:18:16.878" v="375" actId="20577"/>
          <ac:spMkLst>
            <pc:docMk/>
            <pc:sldMk cId="1330363451" sldId="334"/>
            <ac:spMk id="23" creationId="{E560AD66-F5ED-2240-A56A-1EA9C236F386}"/>
          </ac:spMkLst>
        </pc:spChg>
        <pc:spChg chg="mod">
          <ac:chgData name="Jerca, Flavia" userId="6a2b36bf-383a-464e-9f44-485308efb4e0" providerId="ADAL" clId="{099C68A0-83BD-41E0-8EE5-EF642639226C}" dt="2025-09-15T14:18:55.248" v="376"/>
          <ac:spMkLst>
            <pc:docMk/>
            <pc:sldMk cId="1330363451" sldId="334"/>
            <ac:spMk id="25" creationId="{8BAEC524-A49A-385B-F2A6-FCB652AC258B}"/>
          </ac:spMkLst>
        </pc:spChg>
      </pc:sldChg>
      <pc:sldChg chg="modSp mod">
        <pc:chgData name="Jerca, Flavia" userId="6a2b36bf-383a-464e-9f44-485308efb4e0" providerId="ADAL" clId="{099C68A0-83BD-41E0-8EE5-EF642639226C}" dt="2025-09-15T14:19:15.862" v="385" actId="20577"/>
        <pc:sldMkLst>
          <pc:docMk/>
          <pc:sldMk cId="2012165166" sldId="336"/>
        </pc:sldMkLst>
        <pc:spChg chg="mod">
          <ac:chgData name="Jerca, Flavia" userId="6a2b36bf-383a-464e-9f44-485308efb4e0" providerId="ADAL" clId="{099C68A0-83BD-41E0-8EE5-EF642639226C}" dt="2025-09-15T14:19:15.862" v="385" actId="20577"/>
          <ac:spMkLst>
            <pc:docMk/>
            <pc:sldMk cId="2012165166" sldId="336"/>
            <ac:spMk id="7" creationId="{52FEE3CA-ED2B-26B7-F774-19B2D60CEE09}"/>
          </ac:spMkLst>
        </pc:spChg>
      </pc:sldChg>
      <pc:sldChg chg="modSp mod">
        <pc:chgData name="Jerca, Flavia" userId="6a2b36bf-383a-464e-9f44-485308efb4e0" providerId="ADAL" clId="{099C68A0-83BD-41E0-8EE5-EF642639226C}" dt="2025-09-15T14:46:01.549" v="632" actId="20577"/>
        <pc:sldMkLst>
          <pc:docMk/>
          <pc:sldMk cId="3897946794" sldId="338"/>
        </pc:sldMkLst>
        <pc:spChg chg="mod">
          <ac:chgData name="Jerca, Flavia" userId="6a2b36bf-383a-464e-9f44-485308efb4e0" providerId="ADAL" clId="{099C68A0-83BD-41E0-8EE5-EF642639226C}" dt="2025-09-15T14:09:45.820" v="185" actId="20577"/>
          <ac:spMkLst>
            <pc:docMk/>
            <pc:sldMk cId="3897946794" sldId="338"/>
            <ac:spMk id="3" creationId="{3FF42E5E-2D12-823F-AA80-F5F3E3A5E9B6}"/>
          </ac:spMkLst>
        </pc:spChg>
        <pc:spChg chg="mod">
          <ac:chgData name="Jerca, Flavia" userId="6a2b36bf-383a-464e-9f44-485308efb4e0" providerId="ADAL" clId="{099C68A0-83BD-41E0-8EE5-EF642639226C}" dt="2025-09-15T14:46:01.549" v="632" actId="20577"/>
          <ac:spMkLst>
            <pc:docMk/>
            <pc:sldMk cId="3897946794" sldId="338"/>
            <ac:spMk id="11" creationId="{81C1ABB1-3B2C-3B70-D954-000D742C0581}"/>
          </ac:spMkLst>
        </pc:spChg>
      </pc:sldChg>
      <pc:sldChg chg="modSp mod">
        <pc:chgData name="Jerca, Flavia" userId="6a2b36bf-383a-464e-9f44-485308efb4e0" providerId="ADAL" clId="{099C68A0-83BD-41E0-8EE5-EF642639226C}" dt="2025-09-15T14:25:05.064" v="427" actId="1035"/>
        <pc:sldMkLst>
          <pc:docMk/>
          <pc:sldMk cId="2525511313" sldId="343"/>
        </pc:sldMkLst>
        <pc:spChg chg="mod">
          <ac:chgData name="Jerca, Flavia" userId="6a2b36bf-383a-464e-9f44-485308efb4e0" providerId="ADAL" clId="{099C68A0-83BD-41E0-8EE5-EF642639226C}" dt="2025-09-15T14:25:05.064" v="427" actId="1035"/>
          <ac:spMkLst>
            <pc:docMk/>
            <pc:sldMk cId="2525511313" sldId="343"/>
            <ac:spMk id="12" creationId="{FF5728ED-7FAF-F66F-42CA-1DDD4CE64847}"/>
          </ac:spMkLst>
        </pc:spChg>
      </pc:sldChg>
      <pc:sldChg chg="modSp mod">
        <pc:chgData name="Jerca, Flavia" userId="6a2b36bf-383a-464e-9f44-485308efb4e0" providerId="ADAL" clId="{099C68A0-83BD-41E0-8EE5-EF642639226C}" dt="2025-09-15T14:16:26.043" v="338" actId="20577"/>
        <pc:sldMkLst>
          <pc:docMk/>
          <pc:sldMk cId="3425396498" sldId="344"/>
        </pc:sldMkLst>
        <pc:spChg chg="mod">
          <ac:chgData name="Jerca, Flavia" userId="6a2b36bf-383a-464e-9f44-485308efb4e0" providerId="ADAL" clId="{099C68A0-83BD-41E0-8EE5-EF642639226C}" dt="2025-09-15T14:16:26.043" v="338" actId="20577"/>
          <ac:spMkLst>
            <pc:docMk/>
            <pc:sldMk cId="3425396498" sldId="344"/>
            <ac:spMk id="2" creationId="{CDA62344-448E-8F02-6C53-039D1FBDD35E}"/>
          </ac:spMkLst>
        </pc:spChg>
      </pc:sldChg>
      <pc:sldChg chg="modSp mod">
        <pc:chgData name="Jerca, Flavia" userId="6a2b36bf-383a-464e-9f44-485308efb4e0" providerId="ADAL" clId="{099C68A0-83BD-41E0-8EE5-EF642639226C}" dt="2025-09-15T14:15:42.058" v="317" actId="6549"/>
        <pc:sldMkLst>
          <pc:docMk/>
          <pc:sldMk cId="1511691515" sldId="347"/>
        </pc:sldMkLst>
        <pc:spChg chg="mod">
          <ac:chgData name="Jerca, Flavia" userId="6a2b36bf-383a-464e-9f44-485308efb4e0" providerId="ADAL" clId="{099C68A0-83BD-41E0-8EE5-EF642639226C}" dt="2025-09-15T14:15:11.922" v="292" actId="20577"/>
          <ac:spMkLst>
            <pc:docMk/>
            <pc:sldMk cId="1511691515" sldId="347"/>
            <ac:spMk id="5" creationId="{922595DA-7B98-657D-E455-91A617D79E3E}"/>
          </ac:spMkLst>
        </pc:spChg>
        <pc:spChg chg="mod">
          <ac:chgData name="Jerca, Flavia" userId="6a2b36bf-383a-464e-9f44-485308efb4e0" providerId="ADAL" clId="{099C68A0-83BD-41E0-8EE5-EF642639226C}" dt="2025-09-15T14:15:42.058" v="317" actId="6549"/>
          <ac:spMkLst>
            <pc:docMk/>
            <pc:sldMk cId="1511691515" sldId="347"/>
            <ac:spMk id="9" creationId="{ECAFF0F4-9B00-C7DA-9E32-10F67E3E8DEB}"/>
          </ac:spMkLst>
        </pc:spChg>
      </pc:sldChg>
      <pc:sldChg chg="modSp mod">
        <pc:chgData name="Jerca, Flavia" userId="6a2b36bf-383a-464e-9f44-485308efb4e0" providerId="ADAL" clId="{099C68A0-83BD-41E0-8EE5-EF642639226C}" dt="2025-09-15T14:49:21.362" v="638" actId="6549"/>
        <pc:sldMkLst>
          <pc:docMk/>
          <pc:sldMk cId="485811017" sldId="349"/>
        </pc:sldMkLst>
        <pc:spChg chg="mod">
          <ac:chgData name="Jerca, Flavia" userId="6a2b36bf-383a-464e-9f44-485308efb4e0" providerId="ADAL" clId="{099C68A0-83BD-41E0-8EE5-EF642639226C}" dt="2025-09-15T14:49:21.362" v="638" actId="6549"/>
          <ac:spMkLst>
            <pc:docMk/>
            <pc:sldMk cId="485811017" sldId="349"/>
            <ac:spMk id="2" creationId="{0A8F9819-4383-38BE-77F7-5BDD15DD4782}"/>
          </ac:spMkLst>
        </pc:spChg>
        <pc:spChg chg="mod">
          <ac:chgData name="Jerca, Flavia" userId="6a2b36bf-383a-464e-9f44-485308efb4e0" providerId="ADAL" clId="{099C68A0-83BD-41E0-8EE5-EF642639226C}" dt="2025-09-15T14:13:42.092" v="247" actId="6549"/>
          <ac:spMkLst>
            <pc:docMk/>
            <pc:sldMk cId="485811017" sldId="349"/>
            <ac:spMk id="10" creationId="{E465EB22-89AB-FE08-098D-68812E609E59}"/>
          </ac:spMkLst>
        </pc:spChg>
      </pc:sldChg>
      <pc:sldChg chg="modSp mod">
        <pc:chgData name="Jerca, Flavia" userId="6a2b36bf-383a-464e-9f44-485308efb4e0" providerId="ADAL" clId="{099C68A0-83BD-41E0-8EE5-EF642639226C}" dt="2025-09-15T14:55:48.781" v="647" actId="20577"/>
        <pc:sldMkLst>
          <pc:docMk/>
          <pc:sldMk cId="3144114160" sldId="350"/>
        </pc:sldMkLst>
        <pc:spChg chg="mod">
          <ac:chgData name="Jerca, Flavia" userId="6a2b36bf-383a-464e-9f44-485308efb4e0" providerId="ADAL" clId="{099C68A0-83BD-41E0-8EE5-EF642639226C}" dt="2025-09-15T14:25:49.028" v="436" actId="20577"/>
          <ac:spMkLst>
            <pc:docMk/>
            <pc:sldMk cId="3144114160" sldId="350"/>
            <ac:spMk id="7" creationId="{B5C96F17-4E60-D1AB-CEC4-9E0AE8BA9E86}"/>
          </ac:spMkLst>
        </pc:spChg>
        <pc:spChg chg="mod">
          <ac:chgData name="Jerca, Flavia" userId="6a2b36bf-383a-464e-9f44-485308efb4e0" providerId="ADAL" clId="{099C68A0-83BD-41E0-8EE5-EF642639226C}" dt="2025-09-15T14:55:48.781" v="647" actId="20577"/>
          <ac:spMkLst>
            <pc:docMk/>
            <pc:sldMk cId="3144114160" sldId="350"/>
            <ac:spMk id="10" creationId="{BD625A1A-C4E2-80A9-354F-0B06FF8BB819}"/>
          </ac:spMkLst>
        </pc:spChg>
      </pc:sldChg>
      <pc:sldChg chg="modSp mod">
        <pc:chgData name="Jerca, Flavia" userId="6a2b36bf-383a-464e-9f44-485308efb4e0" providerId="ADAL" clId="{099C68A0-83BD-41E0-8EE5-EF642639226C}" dt="2025-09-15T14:33:41.246" v="561" actId="20577"/>
        <pc:sldMkLst>
          <pc:docMk/>
          <pc:sldMk cId="4076396686" sldId="352"/>
        </pc:sldMkLst>
        <pc:spChg chg="mod">
          <ac:chgData name="Jerca, Flavia" userId="6a2b36bf-383a-464e-9f44-485308efb4e0" providerId="ADAL" clId="{099C68A0-83BD-41E0-8EE5-EF642639226C}" dt="2025-09-15T14:30:24.608" v="456" actId="20577"/>
          <ac:spMkLst>
            <pc:docMk/>
            <pc:sldMk cId="4076396686" sldId="352"/>
            <ac:spMk id="6" creationId="{42F10CC2-8B3D-AE80-AD34-B35A2E5CCC9A}"/>
          </ac:spMkLst>
        </pc:spChg>
        <pc:spChg chg="mod">
          <ac:chgData name="Jerca, Flavia" userId="6a2b36bf-383a-464e-9f44-485308efb4e0" providerId="ADAL" clId="{099C68A0-83BD-41E0-8EE5-EF642639226C}" dt="2025-09-15T14:32:53.830" v="518" actId="6549"/>
          <ac:spMkLst>
            <pc:docMk/>
            <pc:sldMk cId="4076396686" sldId="352"/>
            <ac:spMk id="9" creationId="{057FB587-39BD-38F5-876A-9C32C35E5C27}"/>
          </ac:spMkLst>
        </pc:spChg>
        <pc:spChg chg="mod">
          <ac:chgData name="Jerca, Flavia" userId="6a2b36bf-383a-464e-9f44-485308efb4e0" providerId="ADAL" clId="{099C68A0-83BD-41E0-8EE5-EF642639226C}" dt="2025-09-15T14:33:41.246" v="561" actId="20577"/>
          <ac:spMkLst>
            <pc:docMk/>
            <pc:sldMk cId="4076396686" sldId="352"/>
            <ac:spMk id="10" creationId="{2A3873A9-FD12-0808-6384-B2158F00417B}"/>
          </ac:spMkLst>
        </pc:spChg>
      </pc:sldChg>
    </pc:docChg>
  </pc:docChgLst>
</pc:chgInfo>
</file>

<file path=ppt/comments/modernComment_101_536C849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D6C328D-D6FA-48B9-8DF1-8508D070CEE0}" authorId="{81502F93-8F36-8783-7BBD-910BAB7C1121}" created="2025-09-15T18:20:02.81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99620766" sldId="257"/>
      <ac:spMk id="3" creationId="{F1B6638C-06F1-2F07-192D-333610B2DD5F}"/>
    </ac:deMkLst>
    <p188:txBody>
      <a:bodyPr/>
      <a:lstStyle/>
      <a:p>
        <a:r>
          <a:rPr lang="en-GB"/>
          <a:t>Полный список настраивается ГЧ.</a:t>
        </a:r>
      </a:p>
    </p188:txBody>
  </p188:cm>
</p188:cmLst>
</file>

<file path=ppt/comments/modernComment_106_7B6AA9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FD7CC85-A077-4136-9F20-0AE15ED24F39}" authorId="{81502F93-8F36-8783-7BBD-910BAB7C1121}" created="2025-09-24T07:29:28.79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70587831" sldId="262"/>
      <ac:spMk id="18" creationId="{09FE6D7B-B572-4254-2E27-118C82C3B921}"/>
    </ac:deMkLst>
    <p188:txBody>
      <a:bodyPr/>
      <a:lstStyle/>
      <a:p>
        <a:r>
          <a:rPr lang="en-GB"/>
          <a:t>Государства-члены (ГЧ) могут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серый блок, текст инструкции и любые руководства из рабочего пространства.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 ...» на появившейся панели.</a:t>
        </a:r>
      </a:p>
    </p188:txBody>
  </p188:cm>
</p188:cmLst>
</file>

<file path=ppt/comments/modernComment_157_96883E9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2FF2B2B-1055-4BBA-A98E-260FAB4301FA}" authorId="{81502F93-8F36-8783-7BBD-910BAB7C1121}" created="2025-09-15T18:24:25.26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25511313" sldId="343"/>
      <ac:spMk id="8" creationId="{64E5EE1F-87FA-D6E0-FD62-829E27352A3D}"/>
      <ac:txMk cp="274">
        <ac:context len="503" hash="3271368753"/>
      </ac:txMk>
    </ac:txMkLst>
    <p188:pos x="4414125" y="808534"/>
    <p188:txBody>
      <a:bodyPr/>
      <a:lstStyle/>
      <a:p>
        <a:r>
          <a:rPr lang="en-GB"/>
          <a:t>Это текст, предложенный EUAA. ГЧ: дополните информацией, относящейся к конкретной стране, добавьте примеры того, как вы будете обеспечивать уровень жизни в соответствии с законодательством ЕС, Уставом ООН и международными обязательствами: например, ваучеры, альтернативное жилье, деньги на оплату жилья.</a:t>
        </a:r>
      </a:p>
    </p188:txBody>
  </p188:cm>
</p188:cmLst>
</file>

<file path=ppt/comments/modernComment_15E_BB675F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7384E37-7741-4CB1-9C0D-AF8808685644}" authorId="{81502F93-8F36-8783-7BBD-910BAB7C1121}" created="2025-09-15T17:11:00.3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44114160" sldId="350"/>
      <ac:graphicFrameMk id="8" creationId="{B270148D-A7A8-1DE5-B446-4FC8EA5E101E}"/>
      <ac:tblMk/>
      <ac:tcMk rowId="1370465840" colId="3020205983"/>
      <ac:txMk cp="0" len="24">
        <ac:context len="25" hash="3559901433"/>
      </ac:txMk>
    </ac:txMkLst>
    <p188:pos x="1432801" y="294672"/>
    <p188:txBody>
      <a:bodyPr/>
      <a:lstStyle/>
      <a:p>
        <a:r>
          <a:rPr lang="en-GB"/>
          <a:t>Пожалуйста, укажите название соответствующего органа.</a:t>
        </a:r>
      </a:p>
    </p188:txBody>
  </p188:cm>
  <p188:cm id="{B0B57FCF-4101-43D5-B3D1-02CB420A700E}" authorId="{81502F93-8F36-8783-7BBD-910BAB7C1121}" created="2025-09-15T17:11:07.1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44114160" sldId="350"/>
      <ac:graphicFrameMk id="13" creationId="{1BEE8D70-A2F6-EF5D-240E-D3B2188A1410}"/>
      <ac:tblMk/>
      <ac:tcMk rowId="1370465840" colId="3020205983"/>
      <ac:txMk cp="0" len="24">
        <ac:context len="25" hash="3559901433"/>
      </ac:txMk>
    </ac:txMkLst>
    <p188:pos x="1432802" y="290740"/>
    <p188:txBody>
      <a:bodyPr/>
      <a:lstStyle/>
      <a:p>
        <a:r>
          <a:rPr lang="en-GB"/>
          <a:t>Пожалуйста, укажите название соответствующего органа.</a:t>
        </a:r>
      </a:p>
    </p188:txBody>
  </p188:cm>
</p188:cmLst>
</file>

<file path=ppt/comments/modernComment_161_421CCF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57CE24A-1047-42D4-9E28-C5D825FBFBEE}" authorId="{81502F93-8F36-8783-7BBD-910BAB7C1121}" created="2025-09-24T07:31:53.38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09184421" sldId="353"/>
      <ac:spMk id="3" creationId="{36DDD774-8015-4191-0AFC-BE4019F55A81}"/>
    </ac:deMkLst>
    <p188:txBody>
      <a:bodyPr/>
      <a:lstStyle/>
      <a:p>
        <a:r>
          <a:rPr lang="en-GB"/>
          <a:t>ГЧ может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серый блок, текст инструкции и любые руководства из рабочего пространства.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«Логотип...» на появившейся панели.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48CFF4-6977-AB53-1D83-FE364DD582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6E4097-14D0-CD5B-4FC2-B3B8468CC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3E643-9262-164E-A32F-7C2744C9584C}" type="datetimeFigureOut">
              <a:rPr lang="x-none" smtClean="0"/>
              <a:t>17/12/2025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F17D9-2213-41C2-26C5-9B51515D2B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E6E46-28C3-D641-4B2B-3ECA912BE6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8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5E7B1-AC69-6243-ADCD-2B9EBF2133F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1781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4F185-2A15-C843-889E-D4A26B320F17}" type="datetimeFigureOut">
              <a:rPr lang="x-none" smtClean="0"/>
              <a:t>17/12/2025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33438"/>
            <a:ext cx="1585912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09498"/>
            <a:ext cx="7941310" cy="2625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F1190-8B96-A04F-9F2E-EA31CB0F635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954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868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63698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2431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85752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57602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139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90000"/>
              </a:lnSpc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72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16F629-D017-1B38-0D42-ADDC1D1CD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360000"/>
            <a:ext cx="14998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3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360000"/>
            <a:ext cx="4536000" cy="35697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846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1589"/>
            <a:ext cx="4284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70356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A59C5-51F1-2E1A-921C-FCEB5F8780DA}"/>
              </a:ext>
            </a:extLst>
          </p:cNvPr>
          <p:cNvSpPr/>
          <p:nvPr userDrawn="1"/>
        </p:nvSpPr>
        <p:spPr>
          <a:xfrm>
            <a:off x="180000" y="180000"/>
            <a:ext cx="4968000" cy="89232"/>
          </a:xfrm>
          <a:prstGeom prst="rect">
            <a:avLst/>
          </a:prstGeom>
          <a:solidFill>
            <a:srgbClr val="8EC04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931E9E-E200-2AF8-B14F-7D50F27FCC91}"/>
              </a:ext>
            </a:extLst>
          </p:cNvPr>
          <p:cNvSpPr/>
          <p:nvPr userDrawn="1"/>
        </p:nvSpPr>
        <p:spPr>
          <a:xfrm>
            <a:off x="180000" y="648000"/>
            <a:ext cx="4968000" cy="89232"/>
          </a:xfrm>
          <a:prstGeom prst="rect">
            <a:avLst/>
          </a:prstGeom>
          <a:solidFill>
            <a:srgbClr val="8EC04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4549CE-D0BE-4F89-995E-A21DAFC9D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0810" y="334800"/>
            <a:ext cx="261980" cy="2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1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4188E0-E656-FE59-E8D1-0AAFF3CABAD3}"/>
              </a:ext>
            </a:extLst>
          </p:cNvPr>
          <p:cNvSpPr/>
          <p:nvPr userDrawn="1"/>
        </p:nvSpPr>
        <p:spPr>
          <a:xfrm>
            <a:off x="0" y="-1"/>
            <a:ext cx="5327650" cy="7559675"/>
          </a:xfrm>
          <a:prstGeom prst="rect">
            <a:avLst/>
          </a:prstGeom>
          <a:solidFill>
            <a:srgbClr val="F7EBE2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76E876D-1C3C-460B-FAD2-3C3AEBD18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1589"/>
            <a:ext cx="4284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236B4CAA-C405-1046-A078-1F7D07BFD7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0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E8232-B47C-9FFE-5AE5-4630EE5025D8}"/>
              </a:ext>
            </a:extLst>
          </p:cNvPr>
          <p:cNvSpPr/>
          <p:nvPr userDrawn="1"/>
        </p:nvSpPr>
        <p:spPr>
          <a:xfrm>
            <a:off x="180000" y="180000"/>
            <a:ext cx="4968000" cy="89232"/>
          </a:xfrm>
          <a:prstGeom prst="rect">
            <a:avLst/>
          </a:prstGeom>
          <a:solidFill>
            <a:srgbClr val="982529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3FA43F-1567-AD3D-54D9-6986AF658E54}"/>
              </a:ext>
            </a:extLst>
          </p:cNvPr>
          <p:cNvSpPr/>
          <p:nvPr userDrawn="1"/>
        </p:nvSpPr>
        <p:spPr>
          <a:xfrm>
            <a:off x="180000" y="648000"/>
            <a:ext cx="4968000" cy="89232"/>
          </a:xfrm>
          <a:prstGeom prst="rect">
            <a:avLst/>
          </a:prstGeom>
          <a:solidFill>
            <a:srgbClr val="982529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7A71F7B-C372-C668-92F2-289617B11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810" y="331722"/>
            <a:ext cx="261980" cy="2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66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931E9E-E200-2AF8-B14F-7D50F27FCC91}"/>
              </a:ext>
            </a:extLst>
          </p:cNvPr>
          <p:cNvSpPr/>
          <p:nvPr userDrawn="1"/>
        </p:nvSpPr>
        <p:spPr>
          <a:xfrm>
            <a:off x="0" y="-1"/>
            <a:ext cx="5327650" cy="7559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000" y="341589"/>
            <a:ext cx="4536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70356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6446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2274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8972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16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90000"/>
              </a:lnSpc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72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16F629-D017-1B38-0D42-ADDC1D1CD5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392" y="360000"/>
            <a:ext cx="1524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7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3" pos="272">
          <p15:clr>
            <a:srgbClr val="FBAE40"/>
          </p15:clr>
        </p15:guide>
        <p15:guide id="4" pos="1678">
          <p15:clr>
            <a:srgbClr val="FBAE40"/>
          </p15:clr>
        </p15:guide>
        <p15:guide id="5" pos="30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E4DA851-EAA0-7435-8C2A-4E5F0413C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861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0" r:id="rId3"/>
    <p:sldLayoutId id="2147483703" r:id="rId4"/>
    <p:sldLayoutId id="214748370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6D53C5-F245-8985-7951-C5F874B4F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3994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1678" userDrawn="1">
          <p15:clr>
            <a:srgbClr val="F26B43"/>
          </p15:clr>
        </p15:guide>
        <p15:guide id="3" pos="313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6D53C5-F245-8985-7951-C5F874B4F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848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1678">
          <p15:clr>
            <a:srgbClr val="F26B43"/>
          </p15:clr>
        </p15:guide>
        <p15:guide id="3" pos="313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microsoft.com/office/2018/10/relationships/comments" Target="../comments/modernComment_106_7B6AA9B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microsoft.com/office/2018/10/relationships/comments" Target="../comments/modernComment_157_96883E9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microsoft.com/office/2018/10/relationships/comments" Target="../comments/modernComment_15E_BB675FF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https://eur03.safelinks.protection.outlook.com/?url=https://missingchildreneurope.eu/hotline-116-000/&amp;data=05|02|reception@euaa.europa.eu|60dcc2cfa3804f3f79e708ddc2b28bef|d19e4243f4804af5889971f10798d806|0|0|638880794294006750|Unknown|TWFpbGZsb3d8eyJFbXB0eU1hcGkiOnRydWUsIlYiOiIwLjAuMDAwMCIsIlAiOiJXaW4zMiIsIkFOIjoiTWFpbCIsIldUIjoyfQ%3D%3D|0|||&amp;sdata=XmuXrJkmXiJ2QddWJ/rtkkSooEL%2Bc1e%2BHfufKab94S8%3D&amp;reserved=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61_421CCFA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536C849E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A628B3-1C13-F923-4DAE-5FDE209C13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529046"/>
            <a:ext cx="4594225" cy="529045"/>
          </a:xfrm>
          <a:prstGeom prst="rect">
            <a:avLst/>
          </a:prstGeom>
        </p:spPr>
        <p:txBody>
          <a:bodyPr anchor="t"/>
          <a:lstStyle/>
          <a:p>
            <a:r>
              <a:rPr lang="ru-RU" sz="1200" dirty="0">
                <a:latin typeface="Verdana" panose="020B0604030504040204" pitchFamily="34" charset="0"/>
                <a:ea typeface="Verdana"/>
                <a:cs typeface="Verdana" panose="020B0604030504040204" pitchFamily="34" charset="0"/>
              </a:rPr>
              <a:t>ОБЛОЖКА: ТВОИ ПРАВА И ОБЯЗАННОСТИ ПРИ ПРИЕМЕ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3D0F8-BACC-40A7-2CA1-FF94E01C3986}"/>
              </a:ext>
            </a:extLst>
          </p:cNvPr>
          <p:cNvSpPr txBox="1"/>
          <p:nvPr/>
        </p:nvSpPr>
        <p:spPr>
          <a:xfrm>
            <a:off x="447979" y="396050"/>
            <a:ext cx="22856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sz="900" b="1" dirty="0"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ru-RU" sz="9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9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C15872-41F1-7718-8802-90F9851B9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2184" y="274967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7235F-1909-7A7D-7CE8-4CE4E7661405}"/>
              </a:ext>
            </a:extLst>
          </p:cNvPr>
          <p:cNvSpPr txBox="1"/>
          <p:nvPr/>
        </p:nvSpPr>
        <p:spPr>
          <a:xfrm>
            <a:off x="2038565" y="437528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13" name="Graphic 12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B86DB29F-CFF1-19AD-0AD7-CDB681DCA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4059697" y="274967"/>
            <a:ext cx="963852" cy="47299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003A760-CDD2-8F93-861D-C46027B37AEC}"/>
              </a:ext>
            </a:extLst>
          </p:cNvPr>
          <p:cNvSpPr txBox="1">
            <a:spLocks/>
          </p:cNvSpPr>
          <p:nvPr/>
        </p:nvSpPr>
        <p:spPr>
          <a:xfrm>
            <a:off x="436695" y="904930"/>
            <a:ext cx="4586854" cy="7394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ТВОИ ПРАВА И </a:t>
            </a:r>
          </a:p>
          <a:p>
            <a:pPr>
              <a:lnSpc>
                <a:spcPts val="2600"/>
              </a:lnSpc>
            </a:pP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ОБЯЗАННОСТИ ПРИ ПРИЕМЕ</a:t>
            </a:r>
          </a:p>
        </p:txBody>
      </p:sp>
      <p:pic>
        <p:nvPicPr>
          <p:cNvPr id="12" name="Picture 11" descr="Группа детей и их родителей разговаривает с сотрудником и переводчиком в центре, где они живут.">
            <a:extLst>
              <a:ext uri="{FF2B5EF4-FFF2-40B4-BE49-F238E27FC236}">
                <a16:creationId xmlns:a16="http://schemas.microsoft.com/office/drawing/2014/main" id="{DB245409-2CF7-09C8-DD61-AAF12AE26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"/>
          <a:stretch>
            <a:fillRect/>
          </a:stretch>
        </p:blipFill>
        <p:spPr>
          <a:xfrm>
            <a:off x="177261" y="1634190"/>
            <a:ext cx="5161018" cy="3952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9D9C0B-D57A-AD7D-813F-E4918F1A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87200" cy="7560000"/>
          </a:xfrm>
          <a:prstGeom prst="rect">
            <a:avLst/>
          </a:prstGeom>
          <a:solidFill>
            <a:srgbClr val="2423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72A8D1-EE42-CC0D-026A-FC02966C8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6218" y="850128"/>
            <a:ext cx="349116" cy="472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CFC0FB-BFD0-5655-9E92-77C5B84CA5BD}"/>
              </a:ext>
            </a:extLst>
          </p:cNvPr>
          <p:cNvSpPr txBox="1"/>
          <p:nvPr/>
        </p:nvSpPr>
        <p:spPr>
          <a:xfrm>
            <a:off x="436695" y="5617928"/>
            <a:ext cx="4925175" cy="162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000"/>
              </a:spcAft>
              <a:buSzPct val="200000"/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Эта информация для тебя, если: 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7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тебе меньше 18 лет,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7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приехал(-а) с одним или обоими родителями, 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7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и твоя семья обратились с просьбой о предоставлении убежища (также называемого международной защитой) </a:t>
            </a:r>
            <a:br>
              <a:rPr lang="en-US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[</a:t>
            </a:r>
            <a:r>
              <a:rPr lang="ru-RU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ru-RU" sz="1300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1300" i="1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1300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7D65A-84C8-24F1-8275-646745DD3AA9}"/>
              </a:ext>
            </a:extLst>
          </p:cNvPr>
          <p:cNvSpPr txBox="1"/>
          <p:nvPr/>
        </p:nvSpPr>
        <p:spPr>
          <a:xfrm>
            <a:off x="4326899" y="7199909"/>
            <a:ext cx="7964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>
              <a:buNone/>
            </a:pPr>
            <a:r>
              <a:rPr lang="en-GB" sz="1200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RUSSIAN</a:t>
            </a:r>
            <a:endParaRPr lang="ru-RU" sz="1200" i="0" dirty="0">
              <a:solidFill>
                <a:srgbClr val="24234C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D9941E-AD01-CD06-143B-14A530ACC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021487" y="-276225"/>
            <a:ext cx="0" cy="257175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CF0E96-9A48-8F24-B6AF-23F4CA2F0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23549" y="-276225"/>
            <a:ext cx="0" cy="257175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C99EA3-A062-D60A-5037-45D41583B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38912" y="-276225"/>
            <a:ext cx="0" cy="257175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E2DC66-4099-D6E1-FED5-52A7FEBFC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275033"/>
            <a:ext cx="385774" cy="0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45E8F39-22F6-D5E2-868C-81209565A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729058"/>
            <a:ext cx="385774" cy="0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9FE6D7B-B572-4254-2E27-118C82C3B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0896" y="-172371"/>
            <a:ext cx="290591" cy="87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878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38716-E978-E982-3298-D85A2A7EA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19943-97E3-5DBA-6B33-18A1DAEDA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ГДЕ БУДЕТЕ ЖИТЬ ТЫ И ТВОЯ СЕМЬЯ?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42E5E-2D12-823F-AA80-F5F3E3A5E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0"/>
            <a:ext cx="4536000" cy="425894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dirty="0"/>
              <a:t>Место, где вы будете жить, пока власти рассматривают ваше ходатайство о предоставлении убежища, зависит от вашей ситуации.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1F7299B-E0F1-EE1E-F3A9-6BDC961BB1E1}"/>
              </a:ext>
            </a:extLst>
          </p:cNvPr>
          <p:cNvSpPr txBox="1">
            <a:spLocks/>
          </p:cNvSpPr>
          <p:nvPr/>
        </p:nvSpPr>
        <p:spPr>
          <a:xfrm>
            <a:off x="2693191" y="1440499"/>
            <a:ext cx="2322384" cy="127027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>
                <a:highlight>
                  <a:srgbClr val="FFFFB4"/>
                </a:highlight>
              </a:rPr>
              <a:t>Сотрудники </a:t>
            </a:r>
            <a:r>
              <a:rPr lang="ru-RU" dirty="0"/>
              <a:t>сообщат вам, </a:t>
            </a:r>
            <a:r>
              <a:rPr lang="ru-RU" b="1" dirty="0"/>
              <a:t>где вы должны жить</a:t>
            </a:r>
            <a:r>
              <a:rPr lang="ru-RU" dirty="0"/>
              <a:t>, </a:t>
            </a:r>
            <a:r>
              <a:rPr lang="ru-RU" dirty="0">
                <a:highlight>
                  <a:srgbClr val="FFFFB4"/>
                </a:highlight>
              </a:rPr>
              <a:t>например,</a:t>
            </a:r>
            <a:br>
              <a:rPr lang="en-US" dirty="0">
                <a:highlight>
                  <a:srgbClr val="FFFFB4"/>
                </a:highlight>
              </a:rPr>
            </a:br>
            <a:r>
              <a:rPr lang="ru-RU" dirty="0">
                <a:highlight>
                  <a:srgbClr val="FFFFB4"/>
                </a:highlight>
              </a:rPr>
              <a:t>в определенном месте, городе или регионе.</a:t>
            </a:r>
          </a:p>
          <a:p>
            <a:pPr>
              <a:spcAft>
                <a:spcPts val="400"/>
              </a:spcAft>
            </a:pPr>
            <a:r>
              <a:rPr lang="ru-RU" dirty="0"/>
              <a:t>Это может зависеть от доступных мест или потребностей твоей семьи. </a:t>
            </a:r>
          </a:p>
        </p:txBody>
      </p:sp>
      <p:pic>
        <p:nvPicPr>
          <p:cNvPr id="14" name="Picture 13" descr="Сотрудник перед зданиями и деревьями показывает девочке и ее матери, где они будут жить.">
            <a:extLst>
              <a:ext uri="{FF2B5EF4-FFF2-40B4-BE49-F238E27FC236}">
                <a16:creationId xmlns:a16="http://schemas.microsoft.com/office/drawing/2014/main" id="{B525B9A1-39F4-9085-4169-93E893885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6" t="-1611" r="7463" b="8434"/>
          <a:stretch/>
        </p:blipFill>
        <p:spPr>
          <a:xfrm>
            <a:off x="452281" y="1283596"/>
            <a:ext cx="1922262" cy="1585602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81C1ABB1-3B2C-3B70-D954-000D742C0581}"/>
              </a:ext>
            </a:extLst>
          </p:cNvPr>
          <p:cNvSpPr txBox="1">
            <a:spLocks/>
          </p:cNvSpPr>
          <p:nvPr/>
        </p:nvSpPr>
        <p:spPr>
          <a:xfrm>
            <a:off x="396000" y="2984105"/>
            <a:ext cx="4536000" cy="1479752"/>
          </a:xfrm>
          <a:prstGeom prst="rect">
            <a:avLst/>
          </a:prstGeom>
        </p:spPr>
        <p:txBody>
          <a:bodyPr lIns="36000" tIns="36000" rIns="36000" bIns="36000" anchor="t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Если твоя семья хочет остаться за пределами места проживания или на короткое время покинуть город либо регион, вам необходимо обратиться в соответствующий орган за разрешением. </a:t>
            </a:r>
          </a:p>
          <a:p>
            <a:pPr>
              <a:spcAft>
                <a:spcPts val="400"/>
              </a:spcAft>
            </a:pPr>
            <a:r>
              <a:rPr lang="ru-RU" b="1" dirty="0">
                <a:latin typeface="Calibri"/>
                <a:ea typeface="Calibri"/>
                <a:cs typeface="Calibri"/>
              </a:rPr>
              <a:t>Ты и твоя семья </a:t>
            </a:r>
            <a:r>
              <a:rPr lang="ru-RU" b="1" dirty="0">
                <a:highlight>
                  <a:srgbClr val="FFFFB4"/>
                </a:highlight>
              </a:rPr>
              <a:t>будете</a:t>
            </a:r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</a:rPr>
              <a:t>/</a:t>
            </a:r>
            <a:r>
              <a:rPr lang="ru-RU" b="1" dirty="0">
                <a:highlight>
                  <a:srgbClr val="FFFFB4"/>
                </a:highlight>
              </a:rPr>
              <a:t>можете </a:t>
            </a:r>
            <a:r>
              <a:rPr lang="ru-RU" b="1" dirty="0">
                <a:highlight>
                  <a:srgbClr val="FFFF00"/>
                </a:highlight>
              </a:rPr>
              <a:t>[</a:t>
            </a:r>
            <a:r>
              <a:rPr lang="ru-RU" b="1" i="1" dirty="0">
                <a:highlight>
                  <a:srgbClr val="FFFF00"/>
                </a:highlight>
              </a:rPr>
              <a:t>выбрать</a:t>
            </a:r>
            <a:r>
              <a:rPr lang="ru-RU" b="1" dirty="0">
                <a:highlight>
                  <a:srgbClr val="FFFF00"/>
                </a:highlight>
              </a:rPr>
              <a:t>]</a:t>
            </a:r>
            <a:r>
              <a:rPr lang="ru-RU" b="1" dirty="0">
                <a:latin typeface="Calibri"/>
                <a:ea typeface="Calibri"/>
                <a:cs typeface="Calibri"/>
              </a:rPr>
              <a:t> получать поддержку и услуги только в месте, определенном властями. </a:t>
            </a:r>
          </a:p>
          <a:p>
            <a:pPr>
              <a:spcAft>
                <a:spcPts val="400"/>
              </a:spcAft>
            </a:pPr>
            <a:r>
              <a:rPr lang="ru-RU" dirty="0"/>
              <a:t>В очень редких случаях семьи могут быть помещены в центр, куда они не могут приходить (и откуда уходить), когда захотят. Если вы находитесь в такой ситуации, юрисконсульт и сотрудники окажут вам помощь.</a:t>
            </a:r>
          </a:p>
          <a:p>
            <a:pPr>
              <a:spcAft>
                <a:spcPts val="400"/>
              </a:spcAft>
            </a:pPr>
            <a:endParaRPr lang="en-US" dirty="0"/>
          </a:p>
          <a:p>
            <a:pPr>
              <a:spcAft>
                <a:spcPts val="400"/>
              </a:spcAft>
            </a:pPr>
            <a:endParaRPr lang="en-US" dirty="0"/>
          </a:p>
          <a:p>
            <a:pPr>
              <a:spcAft>
                <a:spcPts val="400"/>
              </a:spcAft>
            </a:pPr>
            <a:endParaRPr lang="en-US" dirty="0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68CA50D0-256B-9C79-BD34-A9D2CEACAEF0}"/>
              </a:ext>
            </a:extLst>
          </p:cNvPr>
          <p:cNvSpPr txBox="1">
            <a:spLocks/>
          </p:cNvSpPr>
          <p:nvPr/>
        </p:nvSpPr>
        <p:spPr>
          <a:xfrm>
            <a:off x="395652" y="4661288"/>
            <a:ext cx="4536348" cy="26573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Независимо от того, где вы живете, ты имеешь право: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B7ECE6DC-0924-CE41-BC28-3CD18A4E5450}"/>
              </a:ext>
            </a:extLst>
          </p:cNvPr>
          <p:cNvSpPr txBox="1">
            <a:spLocks/>
          </p:cNvSpPr>
          <p:nvPr/>
        </p:nvSpPr>
        <p:spPr>
          <a:xfrm>
            <a:off x="395652" y="6411569"/>
            <a:ext cx="1819593" cy="26573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оставаться с семьей,</a:t>
            </a:r>
          </a:p>
        </p:txBody>
      </p:sp>
      <p:pic>
        <p:nvPicPr>
          <p:cNvPr id="12" name="Picture 11" descr="Мальчик и его отец в комнате с кроватями и фотографиями, на которых они запечатлены вместе в одном жилом помещении.">
            <a:extLst>
              <a:ext uri="{FF2B5EF4-FFF2-40B4-BE49-F238E27FC236}">
                <a16:creationId xmlns:a16="http://schemas.microsoft.com/office/drawing/2014/main" id="{5AF4F57D-ED24-D7EB-5B7C-2C89F61F31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9798" y="5009383"/>
            <a:ext cx="1907227" cy="1319844"/>
          </a:xfrm>
          <a:prstGeom prst="rect">
            <a:avLst/>
          </a:prstGeom>
        </p:spPr>
      </p:pic>
      <p:sp>
        <p:nvSpPr>
          <p:cNvPr id="9" name="Subtitle 1">
            <a:extLst>
              <a:ext uri="{FF2B5EF4-FFF2-40B4-BE49-F238E27FC236}">
                <a16:creationId xmlns:a16="http://schemas.microsoft.com/office/drawing/2014/main" id="{F1EB266F-8099-6644-0062-6C10D40611DC}"/>
              </a:ext>
            </a:extLst>
          </p:cNvPr>
          <p:cNvSpPr txBox="1">
            <a:spLocks/>
          </p:cNvSpPr>
          <p:nvPr/>
        </p:nvSpPr>
        <p:spPr>
          <a:xfrm>
            <a:off x="2663824" y="6385908"/>
            <a:ext cx="2351751" cy="67749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получить помощь в поиске членов семьи, если ты не знаешь, где они находятся.</a:t>
            </a:r>
          </a:p>
        </p:txBody>
      </p:sp>
      <p:pic>
        <p:nvPicPr>
          <p:cNvPr id="10" name="Picture 9" descr="Девочка и ее мать разговаривают с сотрудниками, прося помощи в поиске члена семьи.">
            <a:extLst>
              <a:ext uri="{FF2B5EF4-FFF2-40B4-BE49-F238E27FC236}">
                <a16:creationId xmlns:a16="http://schemas.microsoft.com/office/drawing/2014/main" id="{42EF46B8-DEFB-D3DD-C142-A6E99C008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3824" y="5009383"/>
            <a:ext cx="1917843" cy="13198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B80B4B-584A-E264-3951-50AA34BA7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10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46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52A8C-E912-264D-591D-19D097F22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5A5114-CBE6-428F-0A35-11180AA743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ЧТО МОЖНО СДЕЛАТЬ, ЕСЛИ КТО-ТО ПЛОХО С ТОБОЙ ОБРАЩАЕТСЯ?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95ADAC-ABDC-5EDD-08A0-0B445A3CF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290687"/>
            <a:ext cx="4715650" cy="2547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0A8F9819-4383-38BE-77F7-5BDD15DD4782}"/>
              </a:ext>
            </a:extLst>
          </p:cNvPr>
          <p:cNvSpPr txBox="1">
            <a:spLocks/>
          </p:cNvSpPr>
          <p:nvPr/>
        </p:nvSpPr>
        <p:spPr>
          <a:xfrm>
            <a:off x="396000" y="378694"/>
            <a:ext cx="4536000" cy="42589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Ты имеешь право на безопасность. Никому не разрешается: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E4C61D-97CB-AE37-E170-F48831B8D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72"/>
          <a:stretch>
            <a:fillRect/>
          </a:stretch>
        </p:blipFill>
        <p:spPr>
          <a:xfrm>
            <a:off x="842000" y="702938"/>
            <a:ext cx="1118775" cy="90923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FA8C8CEB-816F-4528-3331-6619ADBB8238}"/>
              </a:ext>
            </a:extLst>
          </p:cNvPr>
          <p:cNvSpPr txBox="1">
            <a:spLocks/>
          </p:cNvSpPr>
          <p:nvPr/>
        </p:nvSpPr>
        <p:spPr>
          <a:xfrm>
            <a:off x="671113" y="1640752"/>
            <a:ext cx="1118931" cy="22676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400"/>
              </a:spcAft>
            </a:pPr>
            <a:r>
              <a:rPr lang="ru-RU" dirty="0"/>
              <a:t>угрожать тебе,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78B760-CF9A-15A4-91A4-6F29711D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7" r="30081"/>
          <a:stretch>
            <a:fillRect/>
          </a:stretch>
        </p:blipFill>
        <p:spPr>
          <a:xfrm>
            <a:off x="2073897" y="702937"/>
            <a:ext cx="1187778" cy="909239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544602C7-808B-6DD8-574F-21C400699B92}"/>
              </a:ext>
            </a:extLst>
          </p:cNvPr>
          <p:cNvSpPr txBox="1">
            <a:spLocks/>
          </p:cNvSpPr>
          <p:nvPr/>
        </p:nvSpPr>
        <p:spPr>
          <a:xfrm>
            <a:off x="2016959" y="1640752"/>
            <a:ext cx="1118775" cy="21374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400"/>
              </a:spcAft>
            </a:pPr>
            <a:r>
              <a:rPr lang="ru-RU" dirty="0"/>
              <a:t>оскорблять тебя,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CD6C6F-A0AE-317A-998E-8B615115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0" r="-2880"/>
          <a:stretch>
            <a:fillRect/>
          </a:stretch>
        </p:blipFill>
        <p:spPr>
          <a:xfrm>
            <a:off x="3550275" y="702936"/>
            <a:ext cx="852042" cy="90923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37AC49AD-84BB-1606-70E8-552F8118B750}"/>
              </a:ext>
            </a:extLst>
          </p:cNvPr>
          <p:cNvSpPr txBox="1">
            <a:spLocks/>
          </p:cNvSpPr>
          <p:nvPr/>
        </p:nvSpPr>
        <p:spPr>
          <a:xfrm>
            <a:off x="3266497" y="1640752"/>
            <a:ext cx="1381375" cy="20127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400"/>
              </a:spcAft>
            </a:pPr>
            <a:r>
              <a:rPr lang="ru-RU" dirty="0"/>
              <a:t>причинять тебе вред.</a:t>
            </a:r>
          </a:p>
        </p:txBody>
      </p:sp>
      <p:sp>
        <p:nvSpPr>
          <p:cNvPr id="19" name="Subtitle 1">
            <a:extLst>
              <a:ext uri="{FF2B5EF4-FFF2-40B4-BE49-F238E27FC236}">
                <a16:creationId xmlns:a16="http://schemas.microsoft.com/office/drawing/2014/main" id="{D1A1F0C4-BC7A-C605-47A9-2FD0AFC25BB6}"/>
              </a:ext>
            </a:extLst>
          </p:cNvPr>
          <p:cNvSpPr txBox="1">
            <a:spLocks/>
          </p:cNvSpPr>
          <p:nvPr/>
        </p:nvSpPr>
        <p:spPr>
          <a:xfrm>
            <a:off x="404016" y="1922808"/>
            <a:ext cx="4536000" cy="460163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Независимо от того, кто этот человек — незнакомец или кто-то, кого ты знаешь. </a:t>
            </a:r>
          </a:p>
          <a:p>
            <a:pPr>
              <a:spcAft>
                <a:spcPts val="200"/>
              </a:spcAft>
            </a:pPr>
            <a:r>
              <a:rPr lang="ru-RU" dirty="0"/>
              <a:t>Если у тебя есть какие-либо проблемы с родителями или сотрудниками, ты можешь об этом сообщить.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CD08C3-EC90-EAF1-99D8-D3D2C422E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2973135"/>
            <a:ext cx="159979" cy="21674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5C704EF-7767-D95B-3361-2BA43DDDABD9}"/>
              </a:ext>
            </a:extLst>
          </p:cNvPr>
          <p:cNvSpPr txBox="1">
            <a:spLocks/>
          </p:cNvSpPr>
          <p:nvPr/>
        </p:nvSpPr>
        <p:spPr>
          <a:xfrm>
            <a:off x="648000" y="2955458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МОЖНО СДЕЛАТЬ, ЕСЛИ КТО-ТО ПЛОХО С ТОБОЙ ОБРАЩАЕТСЯ?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760F832-565F-051B-409D-398F2E75AF63}"/>
              </a:ext>
            </a:extLst>
          </p:cNvPr>
          <p:cNvSpPr txBox="1">
            <a:spLocks/>
          </p:cNvSpPr>
          <p:nvPr/>
        </p:nvSpPr>
        <p:spPr>
          <a:xfrm>
            <a:off x="1791692" y="3514971"/>
            <a:ext cx="3140307" cy="8769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Ты можешь поговорить с человеком, которому доверяешь, членом семьи,</a:t>
            </a:r>
            <a:br>
              <a:rPr lang="ru-RU" dirty="0"/>
            </a:br>
            <a:r>
              <a:rPr lang="ru-RU" dirty="0"/>
              <a:t>сотрудником или [</a:t>
            </a:r>
            <a:r>
              <a:rPr lang="ru-RU" dirty="0">
                <a:solidFill>
                  <a:srgbClr val="FF0000"/>
                </a:solidFill>
              </a:rPr>
              <a:t>…</a:t>
            </a:r>
            <a:r>
              <a:rPr lang="ru-RU" dirty="0"/>
              <a:t>]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для уточнения ГЧ: укажите один пример конкретного органа/учреждения в зависимости от национальной структуры</a:t>
            </a:r>
            <a:r>
              <a:rPr lang="ru-RU" dirty="0">
                <a:highlight>
                  <a:srgbClr val="FFFF00"/>
                </a:highlight>
              </a:rPr>
              <a:t>].</a:t>
            </a:r>
          </a:p>
        </p:txBody>
      </p:sp>
      <p:pic>
        <p:nvPicPr>
          <p:cNvPr id="9" name="Picture 8" descr="Красный перечеркнутый круг, изображающий сотрудника, кричащего на мальчика и плохо с ним обращающегося.">
            <a:extLst>
              <a:ext uri="{FF2B5EF4-FFF2-40B4-BE49-F238E27FC236}">
                <a16:creationId xmlns:a16="http://schemas.microsoft.com/office/drawing/2014/main" id="{950430B1-0C33-69B2-9E52-36DE293C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20" y="3517841"/>
            <a:ext cx="943756" cy="943756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465EB22-89AB-FE08-098D-68812E609E59}"/>
              </a:ext>
            </a:extLst>
          </p:cNvPr>
          <p:cNvSpPr txBox="1">
            <a:spLocks/>
          </p:cNvSpPr>
          <p:nvPr/>
        </p:nvSpPr>
        <p:spPr>
          <a:xfrm>
            <a:off x="391910" y="4803665"/>
            <a:ext cx="2959800" cy="78425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Если кто-то плохо с тобой обращается, вы можете сообщить об этом в </a:t>
            </a:r>
            <a:r>
              <a:rPr lang="ru-RU" dirty="0">
                <a:highlight>
                  <a:srgbClr val="FFFFB4"/>
                </a:highlight>
              </a:rPr>
              <a:t>органы власти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, чтобы этого не повторилось. Это называется «подать жалобу». </a:t>
            </a:r>
          </a:p>
        </p:txBody>
      </p:sp>
      <p:pic>
        <p:nvPicPr>
          <p:cNvPr id="12" name="Picture 11" descr="Мальчик в сопровождении сотрудника, кладущий жалобу в ящик.">
            <a:extLst>
              <a:ext uri="{FF2B5EF4-FFF2-40B4-BE49-F238E27FC236}">
                <a16:creationId xmlns:a16="http://schemas.microsoft.com/office/drawing/2014/main" id="{A0675BDB-88A7-AE95-F36E-090A45533A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879" r="4055" b="2826"/>
          <a:stretch>
            <a:fillRect/>
          </a:stretch>
        </p:blipFill>
        <p:spPr>
          <a:xfrm>
            <a:off x="3403775" y="4586346"/>
            <a:ext cx="1475809" cy="15168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4B9AFF-7196-4DD1-5F05-EECEEC332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6205650"/>
            <a:ext cx="4724016" cy="9653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53477BDD-6317-7BAB-A3C3-4C91B46AD429}"/>
              </a:ext>
            </a:extLst>
          </p:cNvPr>
          <p:cNvSpPr txBox="1">
            <a:spLocks/>
          </p:cNvSpPr>
          <p:nvPr/>
        </p:nvSpPr>
        <p:spPr>
          <a:xfrm>
            <a:off x="396000" y="6234534"/>
            <a:ext cx="4535650" cy="75072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C00000"/>
                </a:solidFill>
              </a:rPr>
              <a:t>Внимание!</a:t>
            </a:r>
          </a:p>
          <a:p>
            <a:r>
              <a:rPr lang="ru-RU" dirty="0"/>
              <a:t>Если ты находишься за пределами места проживания и тебе грозит опасность, ты можешь бесплатно позвонить по национальному номеру экстренной помощи </a:t>
            </a:r>
            <a:r>
              <a:rPr lang="ru-RU" dirty="0">
                <a:highlight>
                  <a:srgbClr val="FFFFB4"/>
                </a:highlight>
              </a:rPr>
              <a:t>112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с любого телефона.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893DAF2-ECAF-2C2E-DECA-C8A8F8627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11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1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2F819-018F-FCB0-90E0-C54987E7F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КАКИЕ ОБЯЗАННОСТИ ПРИ ПРИЕМЕ ЕСТЬ У ТЕБЯ И ТВОЕЙ СЕМЬИ?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58E95C-7B90-8102-B89A-022EF427AC9B}"/>
              </a:ext>
            </a:extLst>
          </p:cNvPr>
          <p:cNvSpPr txBox="1">
            <a:spLocks/>
          </p:cNvSpPr>
          <p:nvPr/>
        </p:nvSpPr>
        <p:spPr>
          <a:xfrm>
            <a:off x="396000" y="898601"/>
            <a:ext cx="4536000" cy="102623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Важно говорить правду и сотрудничать с властями, даже если иногда бывает страшно и трудно рассказать свою историю. </a:t>
            </a:r>
          </a:p>
          <a:p>
            <a:pPr>
              <a:spcAft>
                <a:spcPts val="400"/>
              </a:spcAft>
            </a:pPr>
            <a:r>
              <a:rPr lang="ru-RU" dirty="0"/>
              <a:t>Сотрудники могут помочь тебе, если они знают о твоей ситуации.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22595DA-7B98-657D-E455-91A617D79E3E}"/>
              </a:ext>
            </a:extLst>
          </p:cNvPr>
          <p:cNvSpPr txBox="1">
            <a:spLocks/>
          </p:cNvSpPr>
          <p:nvPr/>
        </p:nvSpPr>
        <p:spPr>
          <a:xfrm>
            <a:off x="2157573" y="1801501"/>
            <a:ext cx="2774426" cy="147121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Где бы ты </a:t>
            </a:r>
            <a:r>
              <a:rPr lang="ru-RU" dirty="0">
                <a:solidFill>
                  <a:srgbClr val="000000"/>
                </a:solidFill>
              </a:rPr>
              <a:t>и твоя семья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ни находились, существуют правила, которые нужно соблюдать. Например, 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B4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вы должны уважать других жильцов и сотрудников и не шуметь в тихие часы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[</a:t>
            </a:r>
            <a:r>
              <a:rPr kumimoji="0" lang="ru-RU" sz="11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для уточнения ГЧ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]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Сотрудники объяснят правила и последствия их несоблюдения. </a:t>
            </a:r>
          </a:p>
        </p:txBody>
      </p:sp>
      <p:pic>
        <p:nvPicPr>
          <p:cNvPr id="12" name="Picture 11" descr="Книга, в которой перечислены действия, которые разрешены, и действия, которые не разрешены.">
            <a:extLst>
              <a:ext uri="{FF2B5EF4-FFF2-40B4-BE49-F238E27FC236}">
                <a16:creationId xmlns:a16="http://schemas.microsoft.com/office/drawing/2014/main" id="{B5EFB1D7-4682-4CDA-2FAF-8C22C66CC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46" y="1853078"/>
            <a:ext cx="1563964" cy="16699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F1BC39-DCBF-89B3-C289-F1FE6FFE0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3885915"/>
            <a:ext cx="4896000" cy="2269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ECAFF0F4-9B00-C7DA-9E32-10F67E3E8DEB}"/>
              </a:ext>
            </a:extLst>
          </p:cNvPr>
          <p:cNvSpPr txBox="1">
            <a:spLocks/>
          </p:cNvSpPr>
          <p:nvPr/>
        </p:nvSpPr>
        <p:spPr>
          <a:xfrm>
            <a:off x="396000" y="4004388"/>
            <a:ext cx="4536000" cy="25200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Очень важно, чтобы ты и твоя семья: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C764A4E-2AC0-ABCF-C466-0502B49E766B}"/>
              </a:ext>
            </a:extLst>
          </p:cNvPr>
          <p:cNvSpPr txBox="1">
            <a:spLocks/>
          </p:cNvSpPr>
          <p:nvPr/>
        </p:nvSpPr>
        <p:spPr>
          <a:xfrm>
            <a:off x="396000" y="4338700"/>
            <a:ext cx="4536000" cy="157442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spcBef>
                <a:spcPts val="0"/>
              </a:spcBef>
              <a:spcAft>
                <a:spcPts val="200"/>
              </a:spcAft>
              <a:buClrTx/>
              <a:buSzPct val="170000"/>
              <a:buBlip>
                <a:blip r:embed="rId3"/>
              </a:buBlip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kumimoji="0" lang="ru-RU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выполняли правила места, где вы живете,</a:t>
            </a:r>
          </a:p>
          <a:p>
            <a:pPr marL="396000" indent="-130175"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dirty="0">
                <a:highlight>
                  <a:srgbClr val="C0C0C0"/>
                </a:highlight>
              </a:rPr>
              <a:t>[</a:t>
            </a:r>
            <a:r>
              <a:rPr lang="ru-RU" dirty="0">
                <a:solidFill>
                  <a:srgbClr val="C00000"/>
                </a:solidFill>
                <a:highlight>
                  <a:srgbClr val="C0C0C0"/>
                </a:highlight>
              </a:rPr>
              <a:t>…</a:t>
            </a:r>
            <a:r>
              <a:rPr lang="ru-RU" dirty="0">
                <a:highlight>
                  <a:srgbClr val="C0C0C0"/>
                </a:highlight>
              </a:rPr>
              <a:t>]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 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для уточнения ГЧ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  <a:r>
              <a:rPr lang="ru-RU" i="1" dirty="0">
                <a:highlight>
                  <a:srgbClr val="C0C0C0"/>
                </a:highlight>
                <a:ea typeface=""/>
                <a:cs typeface="Arial" panose="020B0604020202020204" pitchFamily="34" charset="0"/>
              </a:rPr>
              <a:t> </a:t>
            </a:r>
          </a:p>
          <a:p>
            <a:pPr marL="396000" indent="-130175"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dirty="0">
                <a:highlight>
                  <a:srgbClr val="C0C0C0"/>
                </a:highlight>
              </a:rPr>
              <a:t>[</a:t>
            </a:r>
            <a:r>
              <a:rPr lang="ru-RU" dirty="0">
                <a:solidFill>
                  <a:srgbClr val="C00000"/>
                </a:solidFill>
                <a:highlight>
                  <a:srgbClr val="C0C0C0"/>
                </a:highlight>
              </a:rPr>
              <a:t>…</a:t>
            </a:r>
            <a:r>
              <a:rPr lang="ru-RU" dirty="0">
                <a:highlight>
                  <a:srgbClr val="C0C0C0"/>
                </a:highlight>
              </a:rPr>
              <a:t>]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для уточнения ГЧ: редактор должен вручную отрегулировать желтое поле в зависимости от вставленного текста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	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Tx/>
              <a:buSzPct val="170000"/>
              <a:buFont typeface="Arial" panose="020B0604020202020204" pitchFamily="34" charset="0"/>
              <a:buBlip>
                <a:blip r:embed="rId4"/>
              </a:buBlip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не убегали из места, где власти определили вам оставаться,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70000"/>
              <a:buBlip>
                <a:blip r:embed="rId3"/>
              </a:buBlip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соблюдали законы данной страны, которые вам объяснят сотрудники.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BF25650-2527-08CB-BD35-4C1136FF1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12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691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CCDE1-8ED6-2DD3-65B5-AEC86C1BB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62344-448E-8F02-6C53-039D1FBDD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ЧТО ПРОИЗОЙДЕТ, ЕСЛИ ТЫ ИЛИ ТВОЯ СЕМЬЯ НЕ ВЫПОЛНЯЕТЕ СВОИ ОБЯЗАННОСТИ?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A55B5-BF52-59EE-6C03-C3B9167F2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7438" y="900000"/>
            <a:ext cx="3314562" cy="603979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dirty="0"/>
              <a:t>В этом случае вы можете открыто обратиться к </a:t>
            </a:r>
            <a:r>
              <a:rPr lang="ru-RU" dirty="0">
                <a:highlight>
                  <a:srgbClr val="FFFFB4"/>
                </a:highlight>
              </a:rPr>
              <a:t>сотрудникам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объяснить вашу ситуацию и причины.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EEBBDC3-E365-6388-BF9C-08B93D28AAE2}"/>
              </a:ext>
            </a:extLst>
          </p:cNvPr>
          <p:cNvSpPr txBox="1">
            <a:spLocks/>
          </p:cNvSpPr>
          <p:nvPr/>
        </p:nvSpPr>
        <p:spPr>
          <a:xfrm>
            <a:off x="1617438" y="1503979"/>
            <a:ext cx="3314562" cy="45157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Власти оценят ситуацию и проинформируют твоих родителей, если решат принять какие-то меры. </a:t>
            </a:r>
          </a:p>
        </p:txBody>
      </p:sp>
      <p:pic>
        <p:nvPicPr>
          <p:cNvPr id="14" name="Picture 13" descr="Мальчик и его отец разговаривают с сотрудником.">
            <a:extLst>
              <a:ext uri="{FF2B5EF4-FFF2-40B4-BE49-F238E27FC236}">
                <a16:creationId xmlns:a16="http://schemas.microsoft.com/office/drawing/2014/main" id="{F5D299A7-12AE-2C3D-14C4-EC0DA7272D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48740" y="900000"/>
            <a:ext cx="1089348" cy="1337619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2063427F-2628-FD73-4232-1ECCF335DE77}"/>
              </a:ext>
            </a:extLst>
          </p:cNvPr>
          <p:cNvSpPr txBox="1">
            <a:spLocks/>
          </p:cNvSpPr>
          <p:nvPr/>
        </p:nvSpPr>
        <p:spPr>
          <a:xfrm>
            <a:off x="1421734" y="2498991"/>
            <a:ext cx="3510265" cy="75155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Например, если член твоей семьи сбегает из места проживания, города или района, где власти определили, </a:t>
            </a:r>
            <a:r>
              <a:rPr lang="ru-RU" b="1" dirty="0"/>
              <a:t>что семья должна жить, то он/она может получать меньшую поддержку</a:t>
            </a:r>
            <a:r>
              <a:rPr lang="ru-RU" dirty="0"/>
              <a:t>. </a:t>
            </a:r>
          </a:p>
        </p:txBody>
      </p:sp>
      <p:pic>
        <p:nvPicPr>
          <p:cNvPr id="16" name="Picture 15" descr="Календарь и рука, получающая деньги, в красном круге, перечеркнутом крестом, показывающем, что человек не получает финансовую поддержку.">
            <a:extLst>
              <a:ext uri="{FF2B5EF4-FFF2-40B4-BE49-F238E27FC236}">
                <a16:creationId xmlns:a16="http://schemas.microsoft.com/office/drawing/2014/main" id="{38BAC40D-1549-4D0C-7DF8-570391DC7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351" y="2451252"/>
            <a:ext cx="847032" cy="847032"/>
          </a:xfrm>
          <a:prstGeom prst="rect">
            <a:avLst/>
          </a:prstGeom>
        </p:spPr>
      </p:pic>
      <p:sp>
        <p:nvSpPr>
          <p:cNvPr id="8" name="Subtitle 1">
            <a:extLst>
              <a:ext uri="{FF2B5EF4-FFF2-40B4-BE49-F238E27FC236}">
                <a16:creationId xmlns:a16="http://schemas.microsoft.com/office/drawing/2014/main" id="{AAA4F9E0-8CE4-A50F-0EDD-366A4FF2520B}"/>
              </a:ext>
            </a:extLst>
          </p:cNvPr>
          <p:cNvSpPr txBox="1">
            <a:spLocks/>
          </p:cNvSpPr>
          <p:nvPr/>
        </p:nvSpPr>
        <p:spPr>
          <a:xfrm>
            <a:off x="1421734" y="3655148"/>
            <a:ext cx="3510266" cy="59392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Если член твоей семьи ведет себя агрессивно</a:t>
            </a:r>
            <a:r>
              <a:rPr lang="ru-RU" b="1" dirty="0"/>
              <a:t>, то он/она может потерять поддержку, которую получает</a:t>
            </a:r>
            <a:r>
              <a:rPr lang="ru-RU" dirty="0"/>
              <a:t>. Может быть вызвана полиция.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D2E3F3C-BA4E-B910-E718-FED1C4653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350" y="3532712"/>
            <a:ext cx="847034" cy="8470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8B5246-C75E-95BD-B00B-45A246F2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4829560"/>
            <a:ext cx="4896000" cy="21515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3FF563C9-8350-ADB8-2B8D-ED9C0519CDA9}"/>
              </a:ext>
            </a:extLst>
          </p:cNvPr>
          <p:cNvSpPr txBox="1">
            <a:spLocks/>
          </p:cNvSpPr>
          <p:nvPr/>
        </p:nvSpPr>
        <p:spPr>
          <a:xfrm>
            <a:off x="396000" y="4954743"/>
            <a:ext cx="4536000" cy="63806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Ты и твоя семья сейчас находитесь в [</a:t>
            </a:r>
            <a:r>
              <a:rPr lang="ru-RU" b="1" dirty="0">
                <a:solidFill>
                  <a:srgbClr val="C00000"/>
                </a:solidFill>
              </a:rPr>
              <a:t>…</a:t>
            </a:r>
            <a:r>
              <a:rPr lang="ru-RU" b="1" dirty="0"/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,</a:t>
            </a:r>
            <a:r>
              <a:rPr lang="ru-RU" b="1" dirty="0"/>
              <a:t> которая является страной ЕС+. </a:t>
            </a:r>
          </a:p>
          <a:p>
            <a:r>
              <a:rPr lang="ru-RU" b="1" dirty="0"/>
              <a:t>Странами ЕС+ являются:</a:t>
            </a:r>
          </a:p>
          <a:p>
            <a:endParaRPr 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F8DD37-62AB-845D-DC84-617B9CBD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876" y="5736070"/>
            <a:ext cx="212319" cy="2850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7475FD-BC32-1804-2FC3-EAEFC1AF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63876" y="6587816"/>
            <a:ext cx="212319" cy="28503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323C0AC8-B6BE-C6DF-D3E6-FC0DBCF79E4A}"/>
              </a:ext>
            </a:extLst>
          </p:cNvPr>
          <p:cNvSpPr txBox="1">
            <a:spLocks/>
          </p:cNvSpPr>
          <p:nvPr/>
        </p:nvSpPr>
        <p:spPr>
          <a:xfrm>
            <a:off x="792001" y="5663912"/>
            <a:ext cx="4139998" cy="132620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27</a:t>
            </a:r>
            <a:r>
              <a:rPr lang="ru-RU" sz="1050"/>
              <a:t> государств-членов </a:t>
            </a:r>
            <a:r>
              <a:rPr lang="ru-RU" sz="1050" dirty="0"/>
              <a:t>Европейского союза (ЕС): Австрия, Бельгия, Болгария, Венгрия, Германия, Греция, Дания, Ирландия, Испания, Италия, Кипр, Латвия, Литва, Люксембург, Мальта, Нидерланды, Польша, Португалия, Румыния, Словакия, Словения, Финляндия, Франция, Хорватия, Чехия, Швеция, Эстония; и</a:t>
            </a:r>
          </a:p>
          <a:p>
            <a:pPr>
              <a:spcAft>
                <a:spcPts val="400"/>
              </a:spcAft>
            </a:pPr>
            <a:r>
              <a:rPr lang="ru-RU" sz="1050" dirty="0"/>
              <a:t>еще 4 страны: Исландия, Лихтенштейн, Норвегия и Швейцария.</a:t>
            </a:r>
          </a:p>
          <a:p>
            <a:pPr>
              <a:spcAft>
                <a:spcPts val="400"/>
              </a:spcAft>
            </a:pPr>
            <a:endParaRPr lang="sl-SI" sz="1050" kern="100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CC14C4-9849-8DF7-8C0C-E1AF0C355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13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96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DA39-0B7A-1B98-71EB-055317A21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464000" cy="460502"/>
          </a:xfrm>
        </p:spPr>
        <p:txBody>
          <a:bodyPr/>
          <a:lstStyle/>
          <a:p>
            <a:r>
              <a:rPr lang="ru-RU" dirty="0"/>
              <a:t>ПРАВИЛА ПОДАЧИ ХОДАТАЙСТВА О ПРЕДОСТАВЛЕНИИ УБЕЖИЩА И ПУТЕШЕСТВИЙ В СТРАНЫ ЕС+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6ABDEA-AD50-0DAB-DCD6-832C413F4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900001"/>
            <a:ext cx="4536000" cy="391008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b="1" dirty="0">
                <a:highlight>
                  <a:srgbClr val="FFFFB4"/>
                </a:highlight>
              </a:rPr>
              <a:t>Сотрудники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b="1" dirty="0"/>
              <a:t> объяснят эти важные правила тебе и твоей семье. Вы можете задавать им вопросы в любое время. </a:t>
            </a:r>
          </a:p>
        </p:txBody>
      </p:sp>
      <p:pic>
        <p:nvPicPr>
          <p:cNvPr id="20" name="Picture 19" descr="Сотрудник указывает на списки хороших и плохих поступков и объясняет обязанности.">
            <a:extLst>
              <a:ext uri="{FF2B5EF4-FFF2-40B4-BE49-F238E27FC236}">
                <a16:creationId xmlns:a16="http://schemas.microsoft.com/office/drawing/2014/main" id="{98B56C3E-F7DA-CFF7-8A31-D9D37F199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69668" y="1572762"/>
            <a:ext cx="1361981" cy="1361981"/>
          </a:xfrm>
          <a:prstGeom prst="rect">
            <a:avLst/>
          </a:prstGeom>
        </p:spPr>
      </p:pic>
      <p:sp>
        <p:nvSpPr>
          <p:cNvPr id="21" name="Subtitle 1">
            <a:extLst>
              <a:ext uri="{FF2B5EF4-FFF2-40B4-BE49-F238E27FC236}">
                <a16:creationId xmlns:a16="http://schemas.microsoft.com/office/drawing/2014/main" id="{CC156437-9CCD-56C0-3EB3-DE8AC1D10558}"/>
              </a:ext>
            </a:extLst>
          </p:cNvPr>
          <p:cNvSpPr txBox="1">
            <a:spLocks/>
          </p:cNvSpPr>
          <p:nvPr/>
        </p:nvSpPr>
        <p:spPr>
          <a:xfrm>
            <a:off x="395649" y="1692066"/>
            <a:ext cx="2967389" cy="622377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400"/>
              </a:spcAft>
              <a:buSzPct val="170000"/>
              <a:buBlip>
                <a:blip r:embed="rId3"/>
              </a:buBlip>
            </a:pPr>
            <a:r>
              <a:rPr lang="ru-RU" dirty="0"/>
              <a:t>Ты и твоя семья должны оставаться в [</a:t>
            </a:r>
            <a:r>
              <a:rPr lang="ru-RU" dirty="0">
                <a:solidFill>
                  <a:srgbClr val="C00000"/>
                </a:solidFill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не бежать в какую-либо иную страну ЕС+. </a:t>
            </a:r>
          </a:p>
        </p:txBody>
      </p:sp>
      <p:sp>
        <p:nvSpPr>
          <p:cNvPr id="26" name="Subtitle 1">
            <a:extLst>
              <a:ext uri="{FF2B5EF4-FFF2-40B4-BE49-F238E27FC236}">
                <a16:creationId xmlns:a16="http://schemas.microsoft.com/office/drawing/2014/main" id="{79552DED-9BFB-8076-96B4-9D28E0CFCEA6}"/>
              </a:ext>
            </a:extLst>
          </p:cNvPr>
          <p:cNvSpPr txBox="1">
            <a:spLocks/>
          </p:cNvSpPr>
          <p:nvPr/>
        </p:nvSpPr>
        <p:spPr>
          <a:xfrm>
            <a:off x="395649" y="2312366"/>
            <a:ext cx="2967389" cy="76079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400"/>
              </a:spcAft>
              <a:buSzPct val="170000"/>
              <a:buBlip>
                <a:blip r:embed="rId3"/>
              </a:buBlip>
            </a:pPr>
            <a:r>
              <a:rPr lang="ru-RU" dirty="0"/>
              <a:t>Если у вас есть родственники в одной из этих стран, власти проинформируют вас о ваших правах на воссоединение семьи. Не сбегайте просто так.</a:t>
            </a:r>
          </a:p>
        </p:txBody>
      </p:sp>
      <p:sp>
        <p:nvSpPr>
          <p:cNvPr id="23" name="Subtitle 1">
            <a:extLst>
              <a:ext uri="{FF2B5EF4-FFF2-40B4-BE49-F238E27FC236}">
                <a16:creationId xmlns:a16="http://schemas.microsoft.com/office/drawing/2014/main" id="{E560AD66-F5ED-2240-A56A-1EA9C236F386}"/>
              </a:ext>
            </a:extLst>
          </p:cNvPr>
          <p:cNvSpPr txBox="1">
            <a:spLocks/>
          </p:cNvSpPr>
          <p:nvPr/>
        </p:nvSpPr>
        <p:spPr>
          <a:xfrm>
            <a:off x="647999" y="3147779"/>
            <a:ext cx="4283649" cy="796696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  <a:buSzPct val="170000"/>
            </a:pPr>
            <a:r>
              <a:rPr lang="ru-RU" dirty="0"/>
              <a:t>Вы можете решить покинуть эту страну, или некоторые люди будут пытаться убедить вас сбежать. Это может быть опасно для вас. Ты и твоя семья можете поговорить </a:t>
            </a:r>
            <a:r>
              <a:rPr lang="ru-RU" dirty="0">
                <a:highlight>
                  <a:srgbClr val="FFFFB4"/>
                </a:highlight>
              </a:rPr>
              <a:t>с сотрудниками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объяснить им ситуацию. </a:t>
            </a:r>
            <a:r>
              <a:rPr lang="ru-RU" dirty="0">
                <a:highlight>
                  <a:srgbClr val="FFFFB4"/>
                </a:highlight>
              </a:rPr>
              <a:t>Сотрудники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могут проконсультировать вас.</a:t>
            </a:r>
          </a:p>
        </p:txBody>
      </p:sp>
      <p:sp>
        <p:nvSpPr>
          <p:cNvPr id="22" name="Subtitle 1">
            <a:extLst>
              <a:ext uri="{FF2B5EF4-FFF2-40B4-BE49-F238E27FC236}">
                <a16:creationId xmlns:a16="http://schemas.microsoft.com/office/drawing/2014/main" id="{D0B45F94-5703-E97C-B8D0-3ADD9A297F81}"/>
              </a:ext>
            </a:extLst>
          </p:cNvPr>
          <p:cNvSpPr txBox="1">
            <a:spLocks/>
          </p:cNvSpPr>
          <p:nvPr/>
        </p:nvSpPr>
        <p:spPr>
          <a:xfrm>
            <a:off x="395649" y="4009662"/>
            <a:ext cx="4443051" cy="58409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400"/>
              </a:spcAft>
              <a:buSzPct val="170000"/>
              <a:buBlip>
                <a:blip r:embed="rId4"/>
              </a:buBlip>
            </a:pPr>
            <a:r>
              <a:rPr lang="ru-RU" dirty="0"/>
              <a:t>Если вы сбежите, это будет иметь негативные последствия, которые объясняются в этой брошюре. Например, вы получите меньшую поддержку при приеме в другой стране.</a:t>
            </a:r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269EFE73-4286-11E9-6F12-1FD75141AE95}"/>
              </a:ext>
            </a:extLst>
          </p:cNvPr>
          <p:cNvSpPr txBox="1">
            <a:spLocks/>
          </p:cNvSpPr>
          <p:nvPr/>
        </p:nvSpPr>
        <p:spPr>
          <a:xfrm>
            <a:off x="395649" y="4709264"/>
            <a:ext cx="4443051" cy="58409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600"/>
              </a:spcAft>
              <a:buSzPct val="170000"/>
              <a:buBlip>
                <a:blip r:embed="rId3"/>
              </a:buBlip>
            </a:pPr>
            <a:r>
              <a:rPr lang="ru-RU" dirty="0"/>
              <a:t>Помните, что вы должны зарегистрировать свое ходатайство о предоставлении убежища в первой стране ЕС+, в которую прибыли, если только власти не уведомят вас об ином.</a:t>
            </a:r>
          </a:p>
        </p:txBody>
      </p:sp>
      <p:sp>
        <p:nvSpPr>
          <p:cNvPr id="25" name="Subtitle 1">
            <a:extLst>
              <a:ext uri="{FF2B5EF4-FFF2-40B4-BE49-F238E27FC236}">
                <a16:creationId xmlns:a16="http://schemas.microsoft.com/office/drawing/2014/main" id="{8BAEC524-A49A-385B-F2A6-FCB652AC258B}"/>
              </a:ext>
            </a:extLst>
          </p:cNvPr>
          <p:cNvSpPr txBox="1">
            <a:spLocks/>
          </p:cNvSpPr>
          <p:nvPr/>
        </p:nvSpPr>
        <p:spPr>
          <a:xfrm>
            <a:off x="395649" y="5407397"/>
            <a:ext cx="4443051" cy="58409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400"/>
              </a:spcAft>
              <a:buSzPct val="170000"/>
              <a:buBlip>
                <a:blip r:embed="rId3"/>
              </a:buBlip>
            </a:pPr>
            <a:r>
              <a:rPr lang="ru-RU" dirty="0"/>
              <a:t>Только одна из этих стран несет ответственность за рассмотрение вашего ходатайства о предоставлении убежища. Власти в [</a:t>
            </a:r>
            <a:r>
              <a:rPr lang="ru-RU" dirty="0">
                <a:solidFill>
                  <a:srgbClr val="C00000"/>
                </a:solidFill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сообщат вам, какая страна несет за это ответственность.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40BC9C-0515-6FF0-56A9-63F45185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6640075"/>
            <a:ext cx="4896000" cy="460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43500336-AB42-804E-A30D-F5F7E35BFFB5}"/>
              </a:ext>
            </a:extLst>
          </p:cNvPr>
          <p:cNvSpPr txBox="1">
            <a:spLocks/>
          </p:cNvSpPr>
          <p:nvPr/>
        </p:nvSpPr>
        <p:spPr>
          <a:xfrm>
            <a:off x="396000" y="6755580"/>
            <a:ext cx="4536000" cy="23582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Вы узнаете об этих процедурах в отдельных брошюрах. 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02622E-452F-8691-A198-5B3C080AA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14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363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8917-83E3-5B45-49D4-4726EAA32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ЧТО ПРОИЗОЙДЕТ, ЕСЛИ ТЫ И ТВОЯ СЕМЬЯ СБЕЖИТЕ В ОДНУ ИЗ СТРАН ЕС+?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2FEE3CA-ED2B-26B7-F774-19B2D60CEE09}"/>
              </a:ext>
            </a:extLst>
          </p:cNvPr>
          <p:cNvSpPr txBox="1">
            <a:spLocks/>
          </p:cNvSpPr>
          <p:nvPr/>
        </p:nvSpPr>
        <p:spPr>
          <a:xfrm>
            <a:off x="470263" y="3918609"/>
            <a:ext cx="4461387" cy="54915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В [</a:t>
            </a:r>
            <a:r>
              <a:rPr lang="ru-RU" b="1" dirty="0">
                <a:solidFill>
                  <a:srgbClr val="C00000"/>
                </a:solidFill>
              </a:rPr>
              <a:t>…</a:t>
            </a:r>
            <a:r>
              <a:rPr lang="ru-RU" b="1" dirty="0"/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b="1" dirty="0"/>
              <a:t>: 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ваша процедура получения убежища может быть остановлена.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123BD42-D1C4-BB84-B17C-BDD34E230DA3}"/>
              </a:ext>
            </a:extLst>
          </p:cNvPr>
          <p:cNvSpPr txBox="1">
            <a:spLocks/>
          </p:cNvSpPr>
          <p:nvPr/>
        </p:nvSpPr>
        <p:spPr>
          <a:xfrm>
            <a:off x="470263" y="4693362"/>
            <a:ext cx="4461387" cy="65431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В другой стране ЕС+: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власти могут принять решение о вашей высылке обратно в страну ЕС+, из которой вы выехали.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F069858-9BC3-A791-0C0C-7E144220A0A2}"/>
              </a:ext>
            </a:extLst>
          </p:cNvPr>
          <p:cNvSpPr txBox="1">
            <a:spLocks/>
          </p:cNvSpPr>
          <p:nvPr/>
        </p:nvSpPr>
        <p:spPr>
          <a:xfrm>
            <a:off x="470263" y="5373353"/>
            <a:ext cx="4461387" cy="86916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С того момента, как власти уведомят вас о решении отправить вас обратно, у вас не будет доступа к определенным правам, например: 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не будете получать некоторые виды поддержки;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вам не будет разрешено работать. </a:t>
            </a:r>
          </a:p>
          <a:p>
            <a:endParaRPr lang="en-GB" dirty="0"/>
          </a:p>
          <a:p>
            <a:endParaRPr 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94188F-65E0-2651-F5C5-25BEF50BB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441" y="1215844"/>
            <a:ext cx="2779070" cy="2511397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ABB08BA8-BE98-AFAB-7CD7-283AC6B46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9552" y="963387"/>
            <a:ext cx="1205173" cy="38014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b="1" dirty="0"/>
              <a:t>[</a:t>
            </a:r>
            <a:r>
              <a:rPr lang="ru-RU" b="1" dirty="0">
                <a:solidFill>
                  <a:srgbClr val="C00000"/>
                </a:solidFill>
              </a:rPr>
              <a:t>…</a:t>
            </a:r>
            <a:r>
              <a:rPr lang="ru-RU" b="1" dirty="0"/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нынешняя страна</a:t>
            </a:r>
            <a:r>
              <a:rPr lang="ru-RU" dirty="0">
                <a:highlight>
                  <a:srgbClr val="FFFF00"/>
                </a:highlight>
              </a:rPr>
              <a:t>]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30B85F7-4B4D-753C-514F-5E6E21DDF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211527" y="961375"/>
            <a:ext cx="1157802" cy="382162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b="1" dirty="0"/>
              <a:t>Другая страна ЕС+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A5988D3-421D-E992-B319-4A9687608E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15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65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F0CD-7AD7-E4BE-B2CE-D8C6AFE00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КТО МОЖЕТ ПОМОЧЬ ТЕБЕ И ТВОЕЙ СЕМЬЕ, ЕСЛИ ВЫ НЕ СОГЛАСНЫ С РЕШЕНИЕМ, ПРИНЯТЫМ ВЛАСТЯМИ?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04751F-9969-10FA-5232-0B82F34CC27C}"/>
              </a:ext>
            </a:extLst>
          </p:cNvPr>
          <p:cNvSpPr txBox="1">
            <a:spLocks/>
          </p:cNvSpPr>
          <p:nvPr/>
        </p:nvSpPr>
        <p:spPr>
          <a:xfrm>
            <a:off x="1875099" y="863999"/>
            <a:ext cx="3348542" cy="89078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Вы можете обратиться за помощью к юрисконсульту. Юрисконсульт — это человек, который знает правила, действующие в данной стране, и может изучить вашу ситуацию и помочь вам.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1295FC-3E96-5CDA-7351-E16BFE660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75098" y="1738217"/>
            <a:ext cx="3236901" cy="8893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5" name="Subtitle 1">
            <a:extLst>
              <a:ext uri="{FF2B5EF4-FFF2-40B4-BE49-F238E27FC236}">
                <a16:creationId xmlns:a16="http://schemas.microsoft.com/office/drawing/2014/main" id="{B77E451E-F7B9-618A-B71F-7415DB729E8A}"/>
              </a:ext>
            </a:extLst>
          </p:cNvPr>
          <p:cNvSpPr txBox="1">
            <a:spLocks/>
          </p:cNvSpPr>
          <p:nvPr/>
        </p:nvSpPr>
        <p:spPr>
          <a:xfrm>
            <a:off x="1933106" y="1783419"/>
            <a:ext cx="2998894" cy="44250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Сотрудники проинформируют вас о неправительственных организациях, которые также могут предоставить вам информацию и помощь.</a:t>
            </a:r>
          </a:p>
        </p:txBody>
      </p:sp>
      <p:pic>
        <p:nvPicPr>
          <p:cNvPr id="10" name="Picture 9" descr="Девочка и ее отец беседуют с юрисконсультом.">
            <a:extLst>
              <a:ext uri="{FF2B5EF4-FFF2-40B4-BE49-F238E27FC236}">
                <a16:creationId xmlns:a16="http://schemas.microsoft.com/office/drawing/2014/main" id="{A973F51E-5D74-83C6-47E6-098DA7E07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889" y="938828"/>
            <a:ext cx="1137673" cy="1426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28499C-51BD-7D5D-6879-8D3887D52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1716" y="3058867"/>
            <a:ext cx="4040283" cy="924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6" name="Subtitle 1">
            <a:extLst>
              <a:ext uri="{FF2B5EF4-FFF2-40B4-BE49-F238E27FC236}">
                <a16:creationId xmlns:a16="http://schemas.microsoft.com/office/drawing/2014/main" id="{7A29433B-D0B7-D1E0-FF4E-1B3F6D721E1A}"/>
              </a:ext>
            </a:extLst>
          </p:cNvPr>
          <p:cNvSpPr txBox="1">
            <a:spLocks/>
          </p:cNvSpPr>
          <p:nvPr/>
        </p:nvSpPr>
        <p:spPr>
          <a:xfrm>
            <a:off x="1189060" y="3112018"/>
            <a:ext cx="3766392" cy="70884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Вы можете в любое время обратиться в Управление Верховного комиссара ООН по делам беженцев (УВКБ). УВКБ ООН защищает людей, которые были вынуждены покинуть свою страну.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78EDE96-46AE-4C3D-C091-33D6E97A0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803" y="2408615"/>
            <a:ext cx="1152759" cy="14959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45EE47-A57A-9EB7-428B-16995A1A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4125819"/>
            <a:ext cx="159979" cy="2167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6ED6FD-9EE5-52DB-5879-6CF5E40501AF}"/>
              </a:ext>
            </a:extLst>
          </p:cNvPr>
          <p:cNvSpPr txBox="1">
            <a:spLocks/>
          </p:cNvSpPr>
          <p:nvPr/>
        </p:nvSpPr>
        <p:spPr>
          <a:xfrm>
            <a:off x="648000" y="4100891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СЛУЧИТСЯ, ЕСЛИ ПРОИЗОЙДУТ ИЗМЕНЕНИЯ В СИСТЕМЕ ПОДДЕРЖКИ?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64E5EE1F-87FA-D6E0-FD62-829E27352A3D}"/>
              </a:ext>
            </a:extLst>
          </p:cNvPr>
          <p:cNvSpPr txBox="1">
            <a:spLocks/>
          </p:cNvSpPr>
          <p:nvPr/>
        </p:nvSpPr>
        <p:spPr>
          <a:xfrm>
            <a:off x="396000" y="4559953"/>
            <a:ext cx="4536000" cy="1197734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050" dirty="0"/>
              <a:t>Если </a:t>
            </a:r>
            <a:r>
              <a:rPr lang="ru-RU" sz="1050" dirty="0">
                <a:highlight>
                  <a:srgbClr val="FFFFB4"/>
                </a:highlight>
              </a:rPr>
              <a:t>власти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название органа власти</a:t>
            </a:r>
            <a:r>
              <a:rPr lang="ru-RU" sz="1050" dirty="0">
                <a:highlight>
                  <a:srgbClr val="FFFF00"/>
                </a:highlight>
              </a:rPr>
              <a:t>]</a:t>
            </a:r>
            <a:r>
              <a:rPr lang="ru-RU" sz="1050" dirty="0"/>
              <a:t> примут решение об ограничении или отмене некоторых видов поддержки, получаемой членом семьи, </a:t>
            </a:r>
            <a:br>
              <a:rPr lang="en-US" sz="1050" dirty="0"/>
            </a:br>
            <a:r>
              <a:rPr lang="ru-RU" sz="1050" dirty="0"/>
              <a:t>в связи с ситуацией, описанной на странице [</a:t>
            </a:r>
            <a:r>
              <a:rPr lang="ru-RU" sz="1050" dirty="0">
                <a:solidFill>
                  <a:srgbClr val="C00000"/>
                </a:solidFill>
              </a:rPr>
              <a:t>…</a:t>
            </a:r>
            <a:r>
              <a:rPr lang="ru-RU" sz="1050" dirty="0"/>
              <a:t>]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для уточнения ГЧ]</a:t>
            </a:r>
            <a:r>
              <a:rPr lang="ru-RU" sz="1050" dirty="0"/>
              <a:t>, </a:t>
            </a:r>
            <a:r>
              <a:rPr lang="ru-RU" sz="1050" dirty="0">
                <a:highlight>
                  <a:srgbClr val="FFFFB4"/>
                </a:highlight>
              </a:rPr>
              <a:t>этот член семьи по-прежнему будет</a:t>
            </a:r>
            <a:r>
              <a:rPr lang="ru-RU" sz="1050" dirty="0"/>
              <a:t> получать помощь в зависимости от его или ее личной ситуации и потребностей. </a:t>
            </a:r>
            <a:r>
              <a:rPr lang="ru-RU" sz="1050" dirty="0">
                <a:highlight>
                  <a:srgbClr val="FFFFB4"/>
                </a:highlight>
              </a:rPr>
              <a:t>Он или она по-прежнему сможет обращаться к врачу или медсестре, получать медицинскую помощь, некоторую поддержку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ГЧ: добавить примеры, например питание</a:t>
            </a:r>
            <a:r>
              <a:rPr lang="ru-RU" sz="1050" dirty="0">
                <a:highlight>
                  <a:srgbClr val="FFFF00"/>
                </a:highlight>
              </a:rPr>
              <a:t>] </a:t>
            </a:r>
            <a:r>
              <a:rPr lang="ru-RU" sz="1050" dirty="0">
                <a:highlight>
                  <a:srgbClr val="FFFFB4"/>
                </a:highlight>
              </a:rPr>
              <a:t>и место для сна, определенное властями.</a:t>
            </a:r>
            <a:r>
              <a:rPr lang="ru-RU" sz="1050" dirty="0"/>
              <a:t> 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FF5728ED-7FAF-F66F-42CA-1DDD4CE64847}"/>
              </a:ext>
            </a:extLst>
          </p:cNvPr>
          <p:cNvSpPr txBox="1">
            <a:spLocks/>
          </p:cNvSpPr>
          <p:nvPr/>
        </p:nvSpPr>
        <p:spPr>
          <a:xfrm>
            <a:off x="1254097" y="5990844"/>
            <a:ext cx="3677903" cy="98864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050" dirty="0"/>
              <a:t>Когда власти решат отменить поддержку при приеме, предоставляемую тебе и твоей семье, потому что вы сбежали в другую страну ЕС+, тип поддержки, которую вы будете получать, будет зависеть от вашей ситуации и потребностей. </a:t>
            </a:r>
            <a:endParaRPr lang="en-US" sz="1050" dirty="0"/>
          </a:p>
          <a:p>
            <a:pPr>
              <a:lnSpc>
                <a:spcPct val="100000"/>
              </a:lnSpc>
            </a:pPr>
            <a:endParaRPr lang="ru-RU" sz="1050" dirty="0"/>
          </a:p>
          <a:p>
            <a:pPr>
              <a:lnSpc>
                <a:spcPct val="100000"/>
              </a:lnSpc>
            </a:pPr>
            <a:r>
              <a:rPr lang="ru-RU" sz="1050" dirty="0"/>
              <a:t>Ты все равно сможешь ходить в школу.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161FFB-B396-C2CE-C1A6-E8441C0C8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1" y="6337477"/>
            <a:ext cx="663701" cy="476383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559F4AA-880F-383D-E49E-761F7F1C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16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113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45230-544D-46F5-F6E5-77C56D9D0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275984"/>
            <a:ext cx="4594225" cy="275984"/>
          </a:xfrm>
          <a:prstGeom prst="rect">
            <a:avLst/>
          </a:prstGeom>
        </p:spPr>
        <p:txBody>
          <a:bodyPr anchor="t"/>
          <a:lstStyle/>
          <a:p>
            <a:r>
              <a:rPr lang="ru-RU" sz="1200" dirty="0"/>
              <a:t>КОНТАКТНЫЕ ДАННЫЕ (ЧАСТЬ 1/3)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B1B311-DE8B-13B5-0EA5-22382BF34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27650" cy="75596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6A2DD3-CFA6-C4AE-F5FD-36EC7F4A5A42}"/>
              </a:ext>
            </a:extLst>
          </p:cNvPr>
          <p:cNvSpPr txBox="1">
            <a:spLocks/>
          </p:cNvSpPr>
          <p:nvPr/>
        </p:nvSpPr>
        <p:spPr>
          <a:xfrm>
            <a:off x="395999" y="342000"/>
            <a:ext cx="428365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КОНТАКТНЫЕ ДАННЫЕ </a:t>
            </a: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B5C96F17-4E60-D1AB-CEC4-9E0AE8BA9E86}"/>
              </a:ext>
            </a:extLst>
          </p:cNvPr>
          <p:cNvSpPr txBox="1">
            <a:spLocks/>
          </p:cNvSpPr>
          <p:nvPr/>
        </p:nvSpPr>
        <p:spPr>
          <a:xfrm>
            <a:off x="396000" y="720000"/>
            <a:ext cx="4536000" cy="45469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sz="1000" dirty="0"/>
              <a:t>Если у тебя и твоей семьи возникнут вопросы или вам понадобится помощь во время вашего пребывания, вы можете обратиться к сотрудникам, работающим в: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0DED4C-05D5-6556-5CEB-252DBDF39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395493"/>
              </p:ext>
            </p:extLst>
          </p:nvPr>
        </p:nvGraphicFramePr>
        <p:xfrm>
          <a:off x="395999" y="1204377"/>
          <a:ext cx="4535998" cy="1182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008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17999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1961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органе приема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938202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Вставьте здесь логотип органа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 </a:t>
                      </a: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270148D-A7A8-1DE5-B446-4FC8EA5E1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784234"/>
              </p:ext>
            </p:extLst>
          </p:nvPr>
        </p:nvGraphicFramePr>
        <p:xfrm>
          <a:off x="395999" y="2501080"/>
          <a:ext cx="4535998" cy="1182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008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17999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1961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другом соответствующем органе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938202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Вставьте здесь логотип органа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 </a:t>
                      </a: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BEE8D70-A2F6-EF5D-240E-D3B2188A1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833903"/>
              </p:ext>
            </p:extLst>
          </p:nvPr>
        </p:nvGraphicFramePr>
        <p:xfrm>
          <a:off x="395998" y="3797784"/>
          <a:ext cx="4535999" cy="1182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009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17999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1961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другом соответствующем органе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938202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Вставьте здесь логотип органа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 </a:t>
                      </a: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sp>
        <p:nvSpPr>
          <p:cNvPr id="10" name="Subtitle 1">
            <a:extLst>
              <a:ext uri="{FF2B5EF4-FFF2-40B4-BE49-F238E27FC236}">
                <a16:creationId xmlns:a16="http://schemas.microsoft.com/office/drawing/2014/main" id="{BD625A1A-C4E2-80A9-354F-0B06FF8BB819}"/>
              </a:ext>
            </a:extLst>
          </p:cNvPr>
          <p:cNvSpPr txBox="1">
            <a:spLocks/>
          </p:cNvSpPr>
          <p:nvPr/>
        </p:nvSpPr>
        <p:spPr>
          <a:xfrm>
            <a:off x="396000" y="5253593"/>
            <a:ext cx="4536000" cy="275984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sz="1000" dirty="0"/>
              <a:t>Вы также можете обратиться в эти организации по вопросам, связанным с: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F156654-23B6-AB41-5DF3-33F61BA62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138518"/>
              </p:ext>
            </p:extLst>
          </p:nvPr>
        </p:nvGraphicFramePr>
        <p:xfrm>
          <a:off x="396000" y="5535702"/>
          <a:ext cx="4536000" cy="142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750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медицинской поддержкой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47427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контакты организаций, которые могут оказывать медицинскую поддержку или направлять заявителей по вопросам получения доступа к имеющимся услугам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74261D32-94D3-DF33-06DA-D02BFF31E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607" y="5952144"/>
            <a:ext cx="590622" cy="826404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BD719E6-B0BB-ECE5-7FA2-26E9384F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17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1141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E6C941-547A-D8A9-FCDB-F694A0039F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299255"/>
            <a:ext cx="4594225" cy="299254"/>
          </a:xfrm>
          <a:prstGeom prst="rect">
            <a:avLst/>
          </a:prstGeom>
        </p:spPr>
        <p:txBody>
          <a:bodyPr anchor="t"/>
          <a:lstStyle/>
          <a:p>
            <a:r>
              <a:rPr kumimoji="0" lang="ru-RU" sz="12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Aptos Display"/>
                <a:cs typeface="+mj-cs"/>
              </a:rPr>
              <a:t>КОНТАКТНЫЕ ДАННЫЕ (ЧАСТЬ 2/3)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44C41-0E7A-AE0E-3E1C-7FB99C0C0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5327650" cy="75596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8872569-B2E2-81F2-73DA-D4DFB3623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393710"/>
              </p:ext>
            </p:extLst>
          </p:nvPr>
        </p:nvGraphicFramePr>
        <p:xfrm>
          <a:off x="395825" y="360000"/>
          <a:ext cx="4536000" cy="142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873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психосоциальной поддержкой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35062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горячие линии, веб-сайты или соответствующие контакты организаций, которые могут оказывать психосоциальную поддержку или направлять заявителей по вопросам получения доступа к имеющимся услугам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48288CA8-1693-7FED-ABE6-696785F6D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862" y="813805"/>
            <a:ext cx="238773" cy="82802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B1CE2C-485D-7731-3006-80A1A5EB5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892201"/>
              </p:ext>
            </p:extLst>
          </p:nvPr>
        </p:nvGraphicFramePr>
        <p:xfrm>
          <a:off x="396000" y="2081700"/>
          <a:ext cx="4536000" cy="142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873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защитой детей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35062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горячие линии организаций по защите детей, веб-сайты и другие соответствующие контакты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C7AFCD90-197C-3F50-5E43-0871609B5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700" y="2479421"/>
            <a:ext cx="473095" cy="893624"/>
          </a:xfrm>
          <a:prstGeom prst="rect">
            <a:avLst/>
          </a:prstGeom>
        </p:spPr>
      </p:pic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6FF88187-285F-E6C1-2EF8-708D67C4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360024"/>
              </p:ext>
            </p:extLst>
          </p:nvPr>
        </p:nvGraphicFramePr>
        <p:xfrm>
          <a:off x="396000" y="3803400"/>
          <a:ext cx="4536000" cy="1746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873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горячей линией для детей, находящихся в опасности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35062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Если ты чувствуешь себя брошенным или находишься в опасности, ты можешь бесплатно позвонить по номеру 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B4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119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ГЧ: измените номер 119 или добавьте соответствующую национальную горячую линию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Необязательно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Если твой брат, сестра или друг пропали без вести, ты можешь позвонить по номеру горячей линии </a:t>
                      </a:r>
                      <a:r>
                        <a:rPr lang="ru-RU" sz="1000" u="sng" dirty="0">
                          <a:solidFill>
                            <a:schemeClr val="dk1"/>
                          </a:solidFill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hlinkClick r:id="rId4"/>
                        </a:rPr>
                        <a:t>116 000 - Missing Children Europe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dirty="0">
                        <a:solidFill>
                          <a:schemeClr val="dk1"/>
                        </a:solidFill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CBEB84E4-49B7-895F-E515-035292DCD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740" y="4161371"/>
            <a:ext cx="899254" cy="820895"/>
          </a:xfrm>
          <a:prstGeom prst="rect">
            <a:avLst/>
          </a:prstGeom>
        </p:spPr>
      </p:pic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F0FF2325-4714-D901-21FD-E7263DFB3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127737"/>
              </p:ext>
            </p:extLst>
          </p:nvPr>
        </p:nvGraphicFramePr>
        <p:xfrm>
          <a:off x="396000" y="5525100"/>
          <a:ext cx="4536000" cy="142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873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правовой помощью и представительством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35062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...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горячие линии, веб-сайты или соответствующие контакты организаций, которые могут предоставлять юридические консультации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29" name="Picture 28">
            <a:extLst>
              <a:ext uri="{FF2B5EF4-FFF2-40B4-BE49-F238E27FC236}">
                <a16:creationId xmlns:a16="http://schemas.microsoft.com/office/drawing/2014/main" id="{0761E9C4-92DD-347C-5398-6BC9FDDEE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8" y="5830770"/>
            <a:ext cx="706164" cy="1019663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975DF0D-5923-CDBF-1B76-EAB57EF19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18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22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7B8D5-49FD-D3E0-2A70-8DD7E8A2E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61DE-D1B5-A26C-CD26-BB318C896B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303992"/>
            <a:ext cx="4594225" cy="303991"/>
          </a:xfrm>
          <a:prstGeom prst="rect">
            <a:avLst/>
          </a:prstGeom>
        </p:spPr>
        <p:txBody>
          <a:bodyPr anchor="t"/>
          <a:lstStyle/>
          <a:p>
            <a:r>
              <a:rPr kumimoji="0" lang="ru-RU" sz="12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Aptos Display"/>
                <a:cs typeface="+mj-cs"/>
              </a:rPr>
              <a:t>КОНТАКТНЫЕ ДАННЫЕ (ЧАСТЬ 3/3)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C8B23E-C007-C657-2A97-D8161353F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27650" cy="75596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FE93DBB-B7C0-EEC1-D440-992A88979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838592"/>
              </p:ext>
            </p:extLst>
          </p:nvPr>
        </p:nvGraphicFramePr>
        <p:xfrm>
          <a:off x="395999" y="360000"/>
          <a:ext cx="4536000" cy="1531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5496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2873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Управление Верховного комиссара ООН по делам беженцев </a:t>
                      </a:r>
                      <a: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(УВКБ) </a:t>
                      </a:r>
                      <a:br>
                        <a:rPr lang="ru-RU" sz="1000" b="1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</a:b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защищает интересы и права просителей убежища и беженцев.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23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  <a:tr h="1135062">
                <a:tc>
                  <a:txBody>
                    <a:bodyPr/>
                    <a:lstStyle/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x-none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5A3CE2E-2C4C-A28F-E518-4F0DD8C67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159" y="843480"/>
            <a:ext cx="740657" cy="961180"/>
          </a:xfrm>
          <a:prstGeom prst="rect">
            <a:avLst/>
          </a:prstGeom>
        </p:spPr>
      </p:pic>
      <p:sp>
        <p:nvSpPr>
          <p:cNvPr id="3" name="Subtitle 1">
            <a:extLst>
              <a:ext uri="{FF2B5EF4-FFF2-40B4-BE49-F238E27FC236}">
                <a16:creationId xmlns:a16="http://schemas.microsoft.com/office/drawing/2014/main" id="{A3B2796A-2D7E-932A-1CAF-153A6510F528}"/>
              </a:ext>
            </a:extLst>
          </p:cNvPr>
          <p:cNvSpPr txBox="1">
            <a:spLocks/>
          </p:cNvSpPr>
          <p:nvPr/>
        </p:nvSpPr>
        <p:spPr>
          <a:xfrm>
            <a:off x="396000" y="2033964"/>
            <a:ext cx="4536000" cy="49621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Необязательно: добавить другие контактные данные (например, партнеры-исполнители УВКБ)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0D8910B-D14F-4B07-EBF6-0C026D2C6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167640"/>
              </p:ext>
            </p:extLst>
          </p:nvPr>
        </p:nvGraphicFramePr>
        <p:xfrm>
          <a:off x="396000" y="2550062"/>
          <a:ext cx="4536000" cy="83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  <a:gridCol w="3024000">
                  <a:extLst>
                    <a:ext uri="{9D8B030D-6E8A-4147-A177-3AD203B41FA5}">
                      <a16:colId xmlns:a16="http://schemas.microsoft.com/office/drawing/2014/main" val="105476076"/>
                    </a:ext>
                  </a:extLst>
                </a:gridCol>
              </a:tblGrid>
              <a:tr h="307766">
                <a:tc>
                  <a:txBody>
                    <a:bodyPr/>
                    <a:lstStyle/>
                    <a:p>
                      <a:r>
                        <a:rPr lang="ru-RU" sz="1000" b="1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1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1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название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507052"/>
                  </a:ext>
                </a:extLst>
              </a:tr>
              <a:tr h="307766">
                <a:tc>
                  <a:txBody>
                    <a:bodyPr/>
                    <a:lstStyle/>
                    <a:p>
                      <a:r>
                        <a:rPr lang="ru-RU" sz="1000" b="1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1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1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название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добавьте соответствующие контактные данные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effectLst/>
                          <a:highlight>
                            <a:srgbClr val="808080"/>
                          </a:highlight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971605"/>
                  </a:ext>
                </a:extLst>
              </a:tr>
            </a:tbl>
          </a:graphicData>
        </a:graphic>
      </p:graphicFrame>
      <p:sp>
        <p:nvSpPr>
          <p:cNvPr id="6" name="Subtitle 1">
            <a:extLst>
              <a:ext uri="{FF2B5EF4-FFF2-40B4-BE49-F238E27FC236}">
                <a16:creationId xmlns:a16="http://schemas.microsoft.com/office/drawing/2014/main" id="{42F10CC2-8B3D-AE80-AD34-B35A2E5CCC9A}"/>
              </a:ext>
            </a:extLst>
          </p:cNvPr>
          <p:cNvSpPr txBox="1">
            <a:spLocks/>
          </p:cNvSpPr>
          <p:nvPr/>
        </p:nvSpPr>
        <p:spPr>
          <a:xfrm>
            <a:off x="396000" y="3430193"/>
            <a:ext cx="4536000" cy="45469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dirty="0"/>
              <a:t>Если у тебя возникла неотложная медицинская ситуация и ты находишься в опасности, немедленно сообщи об этом своим родителям и сотрудникам. Они помогут тебе! </a:t>
            </a: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057FB587-39BD-38F5-876A-9C32C35E5C27}"/>
              </a:ext>
            </a:extLst>
          </p:cNvPr>
          <p:cNvSpPr txBox="1">
            <a:spLocks/>
          </p:cNvSpPr>
          <p:nvPr/>
        </p:nvSpPr>
        <p:spPr>
          <a:xfrm>
            <a:off x="396000" y="4120327"/>
            <a:ext cx="4536000" cy="654341"/>
          </a:xfrm>
          <a:prstGeom prst="rect">
            <a:avLst/>
          </a:prstGeom>
        </p:spPr>
        <p:txBody>
          <a:bodyPr lIns="36000" tIns="36000" rIns="36000" bIns="36000" anchor="b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ru-RU" dirty="0"/>
              <a:t>Если ты и твоя семья находитесь за пределами места проживания и с вами произошел несчастный случай или вы оказались в опасности, вы можете бесплатно позвонить </a:t>
            </a:r>
            <a:r>
              <a:rPr lang="ru-RU" dirty="0">
                <a:highlight>
                  <a:srgbClr val="FFFFB4"/>
                </a:highlight>
              </a:rPr>
              <a:t>по этому номеру / этим номерам экстренной помощи: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B9D2080-480F-B511-ED3B-F6AD1FEE8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4857436"/>
            <a:ext cx="345904" cy="345904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FDBE4ED-9899-C4EC-EDE2-B4476087C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818111"/>
              </p:ext>
            </p:extLst>
          </p:nvPr>
        </p:nvGraphicFramePr>
        <p:xfrm>
          <a:off x="391408" y="4886399"/>
          <a:ext cx="3991406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406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неотложная медицинская помощь: [</a:t>
                      </a:r>
                      <a:r>
                        <a:rPr lang="ru-RU" sz="1100" b="1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1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1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1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</a:p>
                  </a:txBody>
                  <a:tcPr marL="540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21E8AB52-17A7-83E7-0D65-E1D7BFB0E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5266869"/>
            <a:ext cx="345904" cy="34590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855C7DD-4BF0-F6D9-C872-BBC4CABCB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785342"/>
              </p:ext>
            </p:extLst>
          </p:nvPr>
        </p:nvGraphicFramePr>
        <p:xfrm>
          <a:off x="391408" y="5302661"/>
          <a:ext cx="3355009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009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полиция: [</a:t>
                      </a:r>
                      <a:r>
                        <a:rPr lang="ru-RU" sz="1100" b="1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1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1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1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540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sp>
        <p:nvSpPr>
          <p:cNvPr id="5" name="Subtitle 1">
            <a:extLst>
              <a:ext uri="{FF2B5EF4-FFF2-40B4-BE49-F238E27FC236}">
                <a16:creationId xmlns:a16="http://schemas.microsoft.com/office/drawing/2014/main" id="{BD8D3580-84E6-7C02-9A46-967FB14E5371}"/>
              </a:ext>
            </a:extLst>
          </p:cNvPr>
          <p:cNvSpPr txBox="1">
            <a:spLocks/>
          </p:cNvSpPr>
          <p:nvPr/>
        </p:nvSpPr>
        <p:spPr>
          <a:xfrm>
            <a:off x="396000" y="5706789"/>
            <a:ext cx="4535999" cy="41073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Замените на номер экстренной службы, действующий в вашей стране. Напишите только один, если в вашей стране есть один номер, действующий как для полиции, так и для неотложной медицинской помощи.]</a:t>
            </a:r>
            <a:r>
              <a:rPr lang="ru-RU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2A3873A9-FD12-0808-6384-B2158F00417B}"/>
              </a:ext>
            </a:extLst>
          </p:cNvPr>
          <p:cNvSpPr txBox="1">
            <a:spLocks/>
          </p:cNvSpPr>
          <p:nvPr/>
        </p:nvSpPr>
        <p:spPr>
          <a:xfrm>
            <a:off x="396000" y="6573462"/>
            <a:ext cx="4536000" cy="45469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  <a:r>
              <a:rPr lang="ru-RU" dirty="0">
                <a:highlight>
                  <a:srgbClr val="808080"/>
                </a:highlight>
              </a:rPr>
              <a:t> </a:t>
            </a:r>
            <a:r>
              <a:rPr lang="ru-RU" dirty="0">
                <a:highlight>
                  <a:srgbClr val="C0C0C0"/>
                </a:highlight>
              </a:rPr>
              <a:t>Если у вас нет телефона, вы можете попросить кого-нибудь позвонить в службу экстренной помощи за вас. 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12A37F1-FE78-9AEC-10F3-41F85F628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19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9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5D16A-FC2B-D3D9-D018-5F1E8CCA1A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СОДЕРЖАНИЕ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6F6E4-928D-6655-70F1-58F54E5C3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0"/>
            <a:ext cx="4536000" cy="6317798"/>
          </a:xfrm>
        </p:spPr>
        <p:txBody>
          <a:bodyPr/>
          <a:lstStyle/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Ты и твоя семья в этой стране в безопасности 	3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Кто может тебе помочь? 	3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получите ты и твоя семья?	4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Право на медицинскую помощь	6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Информирование сотрудников	7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такое оптимальная оценка с точки зрения интересов? 	8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Право на образование 	8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Право на работу 	9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Твой документ просителя убежища 	9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Где будете жить ты и твоя семья? 	10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можно сделать, если кто-то плохо с тобой обращается?	11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Какие обязанности при приеме есть у тебя и твоей семьи? 	12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произойдет, если ты или твоя семья не выполняете ваши обязанности? 	13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Правила подачи ходатайства о предоставлении международной защиты и путешествий в страны ЕС+	14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произойдет, если ты и твоя семья сбежите в одну из других стран?	15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Кто может помочь тебе и твоей семье, если вы не согласны с решением, принятым властями?	16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Что случится, если произойдут изменения в системе поддержки? 	16</a:t>
            </a:r>
          </a:p>
          <a:p>
            <a:pPr>
              <a:spcAft>
                <a:spcPts val="800"/>
              </a:spcAft>
              <a:tabLst>
                <a:tab pos="5400000" algn="r"/>
              </a:tabLst>
            </a:pPr>
            <a:r>
              <a:rPr lang="ru-RU" sz="1000" dirty="0"/>
              <a:t>Контактные данные 	17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C6D221A-3CBD-0B36-A273-8DA3C44DC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2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65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DDD774-8015-4191-0AFC-BE4019F55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27650" cy="755967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7018809E-5303-A904-A82D-633999086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395999" y="4138576"/>
            <a:ext cx="963852" cy="4729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310BB2-7B05-9B6E-19B5-66ADEC613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5850" y="4143265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D16A8-55EC-8478-5FA6-1FB7CFE8F605}"/>
              </a:ext>
            </a:extLst>
          </p:cNvPr>
          <p:cNvSpPr txBox="1"/>
          <p:nvPr/>
        </p:nvSpPr>
        <p:spPr>
          <a:xfrm>
            <a:off x="1942231" y="4305826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 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FEBBAE2C-1016-48B5-643E-EFFF3781C961}"/>
              </a:ext>
            </a:extLst>
          </p:cNvPr>
          <p:cNvSpPr txBox="1">
            <a:spLocks/>
          </p:cNvSpPr>
          <p:nvPr/>
        </p:nvSpPr>
        <p:spPr>
          <a:xfrm>
            <a:off x="395999" y="4700596"/>
            <a:ext cx="4627550" cy="169534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dirty="0"/>
              <a:t>Эта брошюра предназначена исключительно для ознакомления. Сама по себе она не создает прав или обязанностей. Основная часть данного материала предоставлена Агентством Европейского союза по вопросам убежища (EUAA). Воспроизведение и изменение этой брошюры разрешено EUAA только для государств-членов ЕС. EUAA не несет никакой ответственности за точность, содержание, полноту, законность или надежность информации, размещенной в этой брошюре государствами-членами ЕС или любой другой ответственной третьей стороной. Ни EUAA, ни какое-либо лицо, действующее от имени EUAA, не несут ответственность за возможное использование информации, содержащейся в данной брошюре. </a:t>
            </a:r>
          </a:p>
          <a:p>
            <a:endParaRPr lang="en-US" sz="900" dirty="0"/>
          </a:p>
          <a:p>
            <a:r>
              <a:rPr lang="ru-RU" sz="900" dirty="0"/>
              <a:t>© Агентство Европейского союза по вопросам убежища, 2025 г.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D0A3D79-8D98-9796-AB4D-7BFCF9906C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334500"/>
            <a:ext cx="4594225" cy="334499"/>
          </a:xfrm>
          <a:prstGeom prst="rect">
            <a:avLst/>
          </a:prstGeom>
        </p:spPr>
        <p:txBody>
          <a:bodyPr anchor="t"/>
          <a:lstStyle/>
          <a:p>
            <a:r>
              <a:rPr lang="ru-RU" sz="1200" dirty="0">
                <a:solidFill>
                  <a:prstClr val="black"/>
                </a:solidFill>
              </a:rPr>
              <a:t>ЗАДНЯЯ ОБЛОЖКА</a:t>
            </a:r>
          </a:p>
        </p:txBody>
      </p:sp>
    </p:spTree>
    <p:extLst>
      <p:ext uri="{BB962C8B-B14F-4D97-AF65-F5344CB8AC3E}">
        <p14:creationId xmlns:p14="http://schemas.microsoft.com/office/powerpoint/2010/main" val="110918442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CE7B4-4963-3FF4-6E43-5727E71BB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1" y="342000"/>
            <a:ext cx="4284000" cy="275883"/>
          </a:xfrm>
        </p:spPr>
        <p:txBody>
          <a:bodyPr/>
          <a:lstStyle/>
          <a:p>
            <a:r>
              <a:rPr lang="ru-RU" dirty="0"/>
              <a:t>ТЫ И ТВОЯ СЕМЬЯ В ЭТОЙ СТРАНЕ В БЕЗОПАСНОСТИ </a:t>
            </a:r>
            <a:br>
              <a:rPr lang="ru-RU" sz="1400" b="1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</a:br>
            <a:endParaRPr lang="ru-RU" sz="1400" b="1" dirty="0">
              <a:effectLst/>
              <a:latin typeface="Calibri" panose="020F0502020204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F67E1CA-421C-E364-30AE-13C79E204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0"/>
            <a:ext cx="4535489" cy="837373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ru-RU" dirty="0"/>
              <a:t>Ты и твоя семья сообщили властям, что не можете вернуться в свою страну, потому что находитесь в опасности, и обратились с просьбой </a:t>
            </a:r>
            <a:br>
              <a:rPr lang="en-US" dirty="0"/>
            </a:br>
            <a:r>
              <a:rPr lang="ru-RU" dirty="0"/>
              <a:t>о предоставлении убежища. Ты и твоя семья просите убежища в [</a:t>
            </a:r>
            <a:r>
              <a:rPr lang="ru-RU" dirty="0">
                <a:solidFill>
                  <a:srgbClr val="FF0000"/>
                </a:solidFill>
                <a:ea typeface=""/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  <a:ea typeface=""/>
              </a:rPr>
              <a:t> [</a:t>
            </a:r>
            <a:r>
              <a:rPr lang="ru-RU" i="1" dirty="0"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  <a:ea typeface=""/>
              </a:rPr>
              <a:t>]</a:t>
            </a:r>
            <a:r>
              <a:rPr lang="ru-RU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C9A560-EFD9-77A0-9DED-EC2D1A511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1643052"/>
            <a:ext cx="159979" cy="216746"/>
          </a:xfrm>
          <a:prstGeom prst="rect">
            <a:avLst/>
          </a:prstGeom>
        </p:spPr>
      </p:pic>
      <p:sp>
        <p:nvSpPr>
          <p:cNvPr id="7" name="Title 11">
            <a:extLst>
              <a:ext uri="{FF2B5EF4-FFF2-40B4-BE49-F238E27FC236}">
                <a16:creationId xmlns:a16="http://schemas.microsoft.com/office/drawing/2014/main" id="{AF921833-B863-3891-27D3-A88B3978FE1C}"/>
              </a:ext>
            </a:extLst>
          </p:cNvPr>
          <p:cNvSpPr txBox="1">
            <a:spLocks/>
          </p:cNvSpPr>
          <p:nvPr/>
        </p:nvSpPr>
        <p:spPr>
          <a:xfrm>
            <a:off x="637192" y="1621775"/>
            <a:ext cx="3040437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КТО МОЖЕТ ТЕБЕ ПОМОЧЬ?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89689-C643-B88F-0F15-75944C920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2008493"/>
            <a:ext cx="3461629" cy="6243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19211EB-7ABC-544B-8DDC-A4D6E3DDED6B}"/>
              </a:ext>
            </a:extLst>
          </p:cNvPr>
          <p:cNvSpPr txBox="1">
            <a:spLocks/>
          </p:cNvSpPr>
          <p:nvPr/>
        </p:nvSpPr>
        <p:spPr>
          <a:xfrm>
            <a:off x="361231" y="2054517"/>
            <a:ext cx="3171165" cy="578372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Европе все лица младше 18 лет считаются детьми и имеют право на получение </a:t>
            </a:r>
            <a:r>
              <a:rPr lang="ru-RU" b="1" dirty="0"/>
              <a:t>специальной поддержки</a:t>
            </a:r>
            <a:r>
              <a:rPr lang="ru-RU" dirty="0"/>
              <a:t>. </a:t>
            </a:r>
          </a:p>
        </p:txBody>
      </p:sp>
      <p:pic>
        <p:nvPicPr>
          <p:cNvPr id="27" name="Picture 26" descr="Девочка и ее мать.">
            <a:extLst>
              <a:ext uri="{FF2B5EF4-FFF2-40B4-BE49-F238E27FC236}">
                <a16:creationId xmlns:a16="http://schemas.microsoft.com/office/drawing/2014/main" id="{1C2AB86B-93B3-8F85-B223-078413B76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120" y="1643052"/>
            <a:ext cx="718205" cy="1472501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28436C4D-48DF-BA65-8747-41BDAE886B4E}"/>
              </a:ext>
            </a:extLst>
          </p:cNvPr>
          <p:cNvSpPr txBox="1">
            <a:spLocks/>
          </p:cNvSpPr>
          <p:nvPr/>
        </p:nvSpPr>
        <p:spPr>
          <a:xfrm>
            <a:off x="396000" y="2632889"/>
            <a:ext cx="3461629" cy="407402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Во время твоего пребывания в стране тебе могут помочь следующие специалисты, например: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6638C-06F1-2F07-192D-333610B2DD5F}"/>
              </a:ext>
            </a:extLst>
          </p:cNvPr>
          <p:cNvSpPr txBox="1">
            <a:spLocks/>
          </p:cNvSpPr>
          <p:nvPr/>
        </p:nvSpPr>
        <p:spPr>
          <a:xfrm>
            <a:off x="395825" y="3277614"/>
            <a:ext cx="4536000" cy="299660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highlight>
                  <a:srgbClr val="FFFFB4"/>
                </a:highlight>
              </a:rPr>
              <a:t>Социальный работник </a:t>
            </a:r>
            <a:r>
              <a:rPr lang="ru-RU" dirty="0">
                <a:highlight>
                  <a:srgbClr val="FFFFB4"/>
                </a:highlight>
              </a:rPr>
              <a:t>может помочь тебе и твоей семье с вашими повседневными потребностями или связаться с другими профессионалами, которые могут помочь с конкретной проблемой.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highlight>
                  <a:srgbClr val="FFFFB4"/>
                </a:highlight>
              </a:rPr>
              <a:t>Врач</a:t>
            </a:r>
            <a:r>
              <a:rPr lang="ru-RU" dirty="0">
                <a:highlight>
                  <a:srgbClr val="FFFFB4"/>
                </a:highlight>
              </a:rPr>
              <a:t> или </a:t>
            </a:r>
            <a:r>
              <a:rPr lang="ru-RU" b="1" dirty="0">
                <a:highlight>
                  <a:srgbClr val="FFFFB4"/>
                </a:highlight>
              </a:rPr>
              <a:t>медсестра</a:t>
            </a:r>
            <a:r>
              <a:rPr lang="ru-RU" dirty="0">
                <a:highlight>
                  <a:srgbClr val="FFFFB4"/>
                </a:highlight>
              </a:rPr>
              <a:t> помогут, если ты заболеешь, поранишься или тебе будет нужна какая-либо медицинская помощь.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highlight>
                  <a:srgbClr val="FFFFB4"/>
                </a:highlight>
              </a:rPr>
              <a:t>Психолог</a:t>
            </a:r>
            <a:r>
              <a:rPr lang="ru-RU" dirty="0">
                <a:highlight>
                  <a:srgbClr val="FFFFB4"/>
                </a:highlight>
              </a:rPr>
              <a:t> поможет, если ты чувствуешь грусть, злость, страх или у тебя проблемы со сном.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highlight>
                  <a:srgbClr val="FFFFB4"/>
                </a:highlight>
              </a:rPr>
              <a:t>Юрисконсульт </a:t>
            </a:r>
            <a:r>
              <a:rPr lang="ru-RU" dirty="0">
                <a:highlight>
                  <a:srgbClr val="FFFFB4"/>
                </a:highlight>
              </a:rPr>
              <a:t>поможет тебе и твоей семье понять, что будет происходить во время процедуры предоставления убежища и в случае, если вы считаете, что ваши права не соблюдаются. 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highlight>
                  <a:srgbClr val="FFFFB4"/>
                </a:highlight>
              </a:rPr>
              <a:t>Переводчик</a:t>
            </a:r>
            <a:r>
              <a:rPr lang="ru-RU" dirty="0">
                <a:highlight>
                  <a:srgbClr val="FFFFB4"/>
                </a:highlight>
              </a:rPr>
              <a:t> может помочь тебе общаться на понятном тебе языке. Его роль состоит именно в том, чтобы переводить то, что говоришь ты и другие.</a:t>
            </a:r>
          </a:p>
          <a:p>
            <a:pPr marL="108000" indent="-108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highlight>
                  <a:srgbClr val="C0C0C0"/>
                </a:highlight>
              </a:rPr>
              <a:t>[</a:t>
            </a:r>
            <a:r>
              <a:rPr lang="ru-RU" dirty="0">
                <a:solidFill>
                  <a:srgbClr val="FF0000"/>
                </a:solidFill>
                <a:highlight>
                  <a:srgbClr val="C0C0C0"/>
                </a:highlight>
              </a:rPr>
              <a:t>…</a:t>
            </a:r>
            <a:r>
              <a:rPr lang="ru-RU" dirty="0">
                <a:highlight>
                  <a:srgbClr val="C0C0C0"/>
                </a:highlight>
              </a:rPr>
              <a:t>] 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Необязательно: ГЧ может добавить еще один профиль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x-none" dirty="0">
              <a:highlight>
                <a:srgbClr val="FFFFB4"/>
              </a:highlight>
            </a:endParaRP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x-none" dirty="0">
              <a:highlight>
                <a:srgbClr val="FFFFB4"/>
              </a:highligh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C8075-1603-705A-834D-2E76DC0C1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6416953"/>
            <a:ext cx="4896000" cy="6670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8F98A34-4704-80F3-3DCF-5E4FCBFDD636}"/>
              </a:ext>
            </a:extLst>
          </p:cNvPr>
          <p:cNvSpPr txBox="1">
            <a:spLocks/>
          </p:cNvSpPr>
          <p:nvPr/>
        </p:nvSpPr>
        <p:spPr>
          <a:xfrm>
            <a:off x="421016" y="6471195"/>
            <a:ext cx="4536000" cy="407728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У тебя есть какие-либо проблемы? Ты всегда можешь обратиться к сотрудникам за помощью и поддержкой. Не бойся, все проблемы можно решить вместе.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6A738A-4E3C-4B35-9044-1DD7927EE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3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207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74B4-32EC-20C0-A69D-88D61D965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9488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>
                <a:effectLst/>
                <a:ea typeface=""/>
              </a:rPr>
              <a:t>ЧТО ПОЛУЧИТЕ ТЫ И ТВОЯ СЕМЬЯ?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2BAD1-6350-E8BA-00A9-040B45460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19999"/>
            <a:ext cx="4536000" cy="2493519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dirty="0"/>
              <a:t>Вы будете получать различные виды поддержки и услуг, в то время как ждете, пока власти рассматривают ваше ходатайство о предоставлении убежища. Это называется </a:t>
            </a:r>
            <a:r>
              <a:rPr lang="ru-RU" b="1" dirty="0"/>
              <a:t>прием</a:t>
            </a:r>
            <a:r>
              <a:rPr lang="ru-RU" dirty="0"/>
              <a:t>.</a:t>
            </a:r>
          </a:p>
          <a:p>
            <a:pPr>
              <a:spcAft>
                <a:spcPts val="400"/>
              </a:spcAft>
            </a:pPr>
            <a:r>
              <a:rPr lang="ru-RU" dirty="0"/>
              <a:t>У тебя, как ребенка и просителя убежища, есть права, но также есть и обязанности, которые нужно выполнять. Они объясняются в этой брошюре. </a:t>
            </a:r>
          </a:p>
          <a:p>
            <a:pPr>
              <a:spcAft>
                <a:spcPts val="400"/>
              </a:spcAft>
            </a:pPr>
            <a:r>
              <a:rPr lang="ru-RU" dirty="0"/>
              <a:t>Если ты не понимаешь части этой брошюры или если у тебя есть какие-либо вопросы, обратись к </a:t>
            </a:r>
            <a:r>
              <a:rPr lang="ru-RU" dirty="0">
                <a:highlight>
                  <a:srgbClr val="FFFFB4"/>
                </a:highlight>
              </a:rPr>
              <a:t>сотрудникам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своим родителям.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0BA5DF-D716-148C-172F-3582E52A0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4686066"/>
            <a:ext cx="4896000" cy="1291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12" name="Picture 11" descr="Мальчик и его отец разговаривают с сотрудником и переводчиком.">
            <a:extLst>
              <a:ext uri="{FF2B5EF4-FFF2-40B4-BE49-F238E27FC236}">
                <a16:creationId xmlns:a16="http://schemas.microsoft.com/office/drawing/2014/main" id="{E42DDE00-AFE9-24B9-DD1C-22CCCD4AA1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5950" y="2750485"/>
            <a:ext cx="4186994" cy="226297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0CE48B6-82F5-1C77-2460-D29AFCAE6E6A}"/>
              </a:ext>
            </a:extLst>
          </p:cNvPr>
          <p:cNvSpPr txBox="1">
            <a:spLocks/>
          </p:cNvSpPr>
          <p:nvPr/>
        </p:nvSpPr>
        <p:spPr>
          <a:xfrm>
            <a:off x="421016" y="5188950"/>
            <a:ext cx="4536000" cy="61273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Во время вашего пребывания в этой стране сотрудники предоставят вам дополнительную информацию в зависимости от вашей ситуации. Ты можешь задавать вопросы в любое время.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76DFFD-037D-1142-E9E6-81EFEEA4F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4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2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217846-EB65-E088-D196-2AF4155D2D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ЧТО ПОЛУЧИТЕ ТЫ И ТВОЯ СЕМЬЯ (ЧАСТЬ 2)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BBBED52C-754B-525B-50DC-430072A6A145}"/>
              </a:ext>
            </a:extLst>
          </p:cNvPr>
          <p:cNvSpPr txBox="1">
            <a:spLocks/>
          </p:cNvSpPr>
          <p:nvPr/>
        </p:nvSpPr>
        <p:spPr>
          <a:xfrm>
            <a:off x="396000" y="360001"/>
            <a:ext cx="4536000" cy="253804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>
            <a:lvl1pPr marL="0" indent="0" algn="l" defTabSz="532729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100" b="1" dirty="0">
                <a:highlight>
                  <a:srgbClr val="FFFFB4"/>
                </a:highlight>
                <a:ea typeface=""/>
              </a:rPr>
              <a:t>В зависимости от вашей ситуации, ты и твоя семья получите: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4FB1234-AC80-5BCD-AAE2-977A9BE3D3B1}"/>
              </a:ext>
            </a:extLst>
          </p:cNvPr>
          <p:cNvSpPr txBox="1">
            <a:spLocks/>
          </p:cNvSpPr>
          <p:nvPr/>
        </p:nvSpPr>
        <p:spPr>
          <a:xfrm>
            <a:off x="1306148" y="1169671"/>
            <a:ext cx="1166352" cy="73486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место для сна,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FB9507-C43D-5803-BB91-14DF23B0B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3781" y="813482"/>
            <a:ext cx="1325192" cy="9332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420C90-AB4F-F06C-2741-4EE4766D0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1130" y="905251"/>
            <a:ext cx="734865" cy="734865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F5622B0-607C-1A13-3509-57066FDA24FE}"/>
              </a:ext>
            </a:extLst>
          </p:cNvPr>
          <p:cNvSpPr txBox="1">
            <a:spLocks/>
          </p:cNvSpPr>
          <p:nvPr/>
        </p:nvSpPr>
        <p:spPr>
          <a:xfrm>
            <a:off x="3589158" y="1169671"/>
            <a:ext cx="1166352" cy="73486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еду,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0A85B20-CAF0-E4D7-C140-AB0155B856D0}"/>
              </a:ext>
            </a:extLst>
          </p:cNvPr>
          <p:cNvSpPr txBox="1">
            <a:spLocks/>
          </p:cNvSpPr>
          <p:nvPr/>
        </p:nvSpPr>
        <p:spPr>
          <a:xfrm>
            <a:off x="1301802" y="2101335"/>
            <a:ext cx="1166352" cy="71187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одежду,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AC139-91DD-2E55-E045-26CB39115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774" y="1801488"/>
            <a:ext cx="731521" cy="731521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BCB8821-5319-4D3E-03B1-0060AA8513BF}"/>
              </a:ext>
            </a:extLst>
          </p:cNvPr>
          <p:cNvSpPr txBox="1">
            <a:spLocks/>
          </p:cNvSpPr>
          <p:nvPr/>
        </p:nvSpPr>
        <p:spPr>
          <a:xfrm>
            <a:off x="3589158" y="2101335"/>
            <a:ext cx="1104637" cy="73152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средства личной гигиены,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51FF14-A65C-4EE9-E934-EC7634C8B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9470" y="1731770"/>
            <a:ext cx="826674" cy="826674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B19BE92-351C-7F9E-268C-04314206AB72}"/>
              </a:ext>
            </a:extLst>
          </p:cNvPr>
          <p:cNvSpPr txBox="1">
            <a:spLocks/>
          </p:cNvSpPr>
          <p:nvPr/>
        </p:nvSpPr>
        <p:spPr>
          <a:xfrm>
            <a:off x="1505423" y="3154089"/>
            <a:ext cx="3134769" cy="80065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также твоя семья может получить деньги на ежедневные расходы.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75A5E0-7390-8158-D46C-C62F867AC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458" y="2856005"/>
            <a:ext cx="510506" cy="4363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01E0D5-29A9-84CA-4142-5336BD493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829" y="3520546"/>
            <a:ext cx="374380" cy="2385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839482-163E-AE43-871C-1025679F7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431" y="3289993"/>
            <a:ext cx="390676" cy="230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CC1B41-4BF1-249B-9FA4-43E3D6ED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645" y="3139046"/>
            <a:ext cx="333694" cy="43630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079C9BF8-10EE-3C04-2A5E-BDF1B199ACB3}"/>
              </a:ext>
            </a:extLst>
          </p:cNvPr>
          <p:cNvSpPr txBox="1">
            <a:spLocks/>
          </p:cNvSpPr>
          <p:nvPr/>
        </p:nvSpPr>
        <p:spPr>
          <a:xfrm>
            <a:off x="396000" y="4219159"/>
            <a:ext cx="4536000" cy="158346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ГЧ могут адаптировать раздел выше, предпочтительно с использованием маркированных списков, на основе практики страны, указав, будут ли условия получения материальной помощи предоставляться в натуральной форме, в виде финансовых пособий, ваучеров или комбинации всех трех элементов. Согласно уточненной Директиве о правах беженцев, ГЧ должны предоставлять жилье, питание, одежду, средства личной гигиены и пособие на ежедневные расходы, которое должно включать в себя денежную сумму. Например, если страна предоставляет заявителям пособие на аренду комнаты/дома, предложение может звучать так: «Власти предоставят вам деньги на аренду места для сна и т. д.</a:t>
            </a:r>
            <a:r>
              <a:rPr lang="ru-RU" dirty="0">
                <a:highlight>
                  <a:srgbClr val="FFFF00"/>
                </a:highlight>
              </a:rPr>
              <a:t>»]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49A50C-4329-97F9-6735-789AA9261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5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1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81097-652C-BD80-9FD6-6E2FE263F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МЕДИЦИНСКУЮ ПОМОЩЬ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3B6F0-7E7A-2423-FB83-C7A017E09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720000"/>
            <a:ext cx="4459650" cy="847633"/>
          </a:xfrm>
        </p:spPr>
        <p:txBody>
          <a:bodyPr/>
          <a:lstStyle/>
          <a:p>
            <a:pPr fontAlgn="base">
              <a:lnSpc>
                <a:spcPct val="100000"/>
              </a:lnSpc>
              <a:spcAft>
                <a:spcPts val="400"/>
              </a:spcAft>
            </a:pPr>
            <a:r>
              <a:rPr lang="ru-RU" b="1" dirty="0"/>
              <a:t>Власти позаботятся о том, чтобы ты получал(-а) необходимую медицинскую помощь.</a:t>
            </a:r>
          </a:p>
          <a:p>
            <a:pPr fontAlgn="base">
              <a:lnSpc>
                <a:spcPct val="100000"/>
              </a:lnSpc>
              <a:spcAft>
                <a:spcPts val="400"/>
              </a:spcAft>
            </a:pPr>
            <a:r>
              <a:rPr lang="ru-RU" b="1" dirty="0"/>
              <a:t>Ты можешь сообщить своей семье и сотрудникам о любых медицинских проблемах, которые у тебя есть. </a:t>
            </a:r>
            <a:r>
              <a:rPr lang="ru-RU" dirty="0"/>
              <a:t>Они помогут тебе обратиться к медсестре или врачу, если это необходимо. </a:t>
            </a:r>
          </a:p>
        </p:txBody>
      </p:sp>
      <p:pic>
        <p:nvPicPr>
          <p:cNvPr id="9" name="Picture 8" descr="Девочка в сопровождении матери и врача в кабинете врача на прохождении медицинского осмотра.">
            <a:extLst>
              <a:ext uri="{FF2B5EF4-FFF2-40B4-BE49-F238E27FC236}">
                <a16:creationId xmlns:a16="http://schemas.microsoft.com/office/drawing/2014/main" id="{88E119F5-B6D5-6C2A-0138-1BF3BA309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1" y="1777837"/>
            <a:ext cx="4407987" cy="27312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01DA35-FB97-B998-1E00-B0CF27A2048B}"/>
              </a:ext>
            </a:extLst>
          </p:cNvPr>
          <p:cNvSpPr txBox="1"/>
          <p:nvPr/>
        </p:nvSpPr>
        <p:spPr>
          <a:xfrm>
            <a:off x="360000" y="4673699"/>
            <a:ext cx="4495649" cy="2647767"/>
          </a:xfrm>
          <a:prstGeom prst="rect">
            <a:avLst/>
          </a:prstGeom>
          <a:noFill/>
        </p:spPr>
        <p:txBody>
          <a:bodyPr wrap="square" lIns="36000" tIns="36000" rIns="36000" bIns="3600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100" dirty="0"/>
              <a:t>Если врач сочтет необходимым, он(-а) назначит лекарства, а также визиты к специалистам. </a:t>
            </a:r>
          </a:p>
          <a:p>
            <a:pPr>
              <a:spcAft>
                <a:spcPts val="400"/>
              </a:spcAft>
            </a:pPr>
            <a:r>
              <a:rPr lang="ru-RU" sz="1100" dirty="0"/>
              <a:t>Сотрудники сообщат тебе и твоей семье, </a:t>
            </a:r>
            <a:r>
              <a:rPr lang="ru-RU" sz="1100" dirty="0">
                <a:highlight>
                  <a:srgbClr val="FFFFB4"/>
                </a:highlight>
              </a:rPr>
              <a:t>можете</a:t>
            </a:r>
            <a:r>
              <a:rPr lang="ru-RU" sz="1100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sz="1100" dirty="0">
                <a:highlight>
                  <a:srgbClr val="FFFFB4"/>
                </a:highlight>
              </a:rPr>
              <a:t>должны [выберите] </a:t>
            </a:r>
            <a:r>
              <a:rPr lang="ru-RU" sz="1100" dirty="0"/>
              <a:t>ли вы пройти медицинский осмотр у медсестры или врача.</a:t>
            </a:r>
          </a:p>
          <a:p>
            <a:pPr>
              <a:spcAft>
                <a:spcPts val="400"/>
              </a:spcAft>
            </a:pPr>
            <a:r>
              <a:rPr lang="ru-RU" sz="1100" dirty="0"/>
              <a:t>Твое здоровье могут </a:t>
            </a:r>
            <a:r>
              <a:rPr lang="ru-RU" sz="1100" dirty="0">
                <a:highlight>
                  <a:srgbClr val="FFFFB4"/>
                </a:highlight>
              </a:rPr>
              <a:t>проверить</a:t>
            </a:r>
            <a:r>
              <a:rPr lang="ru-RU" sz="1100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sz="1100" dirty="0">
                <a:highlight>
                  <a:srgbClr val="FFFFB4"/>
                </a:highlight>
              </a:rPr>
              <a:t>проверят</a:t>
            </a:r>
            <a:r>
              <a:rPr lang="ru-RU" sz="1100" dirty="0"/>
              <a:t> </a:t>
            </a:r>
            <a:r>
              <a:rPr lang="ru-RU" sz="1100" dirty="0">
                <a:highlight>
                  <a:srgbClr val="FFFFB4"/>
                </a:highlight>
              </a:rPr>
              <a:t>[выберите]  </a:t>
            </a:r>
            <a:r>
              <a:rPr lang="ru-RU" sz="1100" dirty="0"/>
              <a:t>и окажут необходимую помощь.</a:t>
            </a:r>
          </a:p>
          <a:p>
            <a:pPr>
              <a:spcAft>
                <a:spcPts val="400"/>
              </a:spcAft>
            </a:pPr>
            <a:r>
              <a:rPr lang="ru-RU" sz="1100" dirty="0"/>
              <a:t>Если возникнет неотложная медицинская ситуация или травма, требующая немедленного оказания медицинской помощи, сообщи об этом родителям или сотруднику. Если ты находишься за пределами места проживания, то </a:t>
            </a:r>
            <a:r>
              <a:rPr lang="ru-RU" sz="1100" dirty="0">
                <a:highlight>
                  <a:srgbClr val="FFFFB4"/>
                </a:highlight>
              </a:rPr>
              <a:t>можешь бесплатно позвонить по номеру экстренной помощи 112</a:t>
            </a:r>
            <a:r>
              <a:rPr lang="ru-RU" sz="1100" dirty="0">
                <a:highlight>
                  <a:srgbClr val="808080"/>
                </a:highlight>
              </a:rPr>
              <a:t> </a:t>
            </a:r>
            <a:r>
              <a:rPr lang="ru-RU" sz="1100" dirty="0">
                <a:solidFill>
                  <a:schemeClr val="bg1"/>
                </a:solidFill>
                <a:highlight>
                  <a:srgbClr val="808080"/>
                </a:highlight>
              </a:rPr>
              <a:t>[112 также может являться не единственным номером]</a:t>
            </a:r>
            <a:r>
              <a:rPr lang="ru-RU" sz="1100" dirty="0"/>
              <a:t>.</a:t>
            </a:r>
            <a:r>
              <a:rPr lang="ru-RU" sz="1100" dirty="0">
                <a:highlight>
                  <a:srgbClr val="FFFF00"/>
                </a:highlight>
              </a:rPr>
              <a:t>[</a:t>
            </a:r>
            <a:r>
              <a:rPr lang="ru-RU" sz="1100" i="1" dirty="0">
                <a:highlight>
                  <a:srgbClr val="FFFF00"/>
                </a:highlight>
              </a:rPr>
              <a:t>ГЧ могут добавить дополнительную информацию о неотложной медицинской помощи</a:t>
            </a:r>
            <a:r>
              <a:rPr lang="ru-RU" sz="1100" dirty="0">
                <a:highlight>
                  <a:srgbClr val="FFFF00"/>
                </a:highlight>
              </a:rPr>
              <a:t>]</a:t>
            </a:r>
          </a:p>
          <a:p>
            <a:pPr>
              <a:spcAft>
                <a:spcPts val="400"/>
              </a:spcAft>
            </a:pPr>
            <a:endParaRPr lang="en-US" sz="1100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72D2DE-8FA8-B900-924F-B32735D8A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6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1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99C7B-4E6B-5E91-76EA-E4B561976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СООБЩИ СОТРУДНИКАМ, ЕСЛИ: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00AF58-481C-0C6A-C9A7-A0CC3AF71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4" y="721624"/>
            <a:ext cx="647634" cy="9251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5FCD20-CB14-2CCD-FA54-267EF2AA3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99" y="669670"/>
            <a:ext cx="791309" cy="977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D2F752-1717-A21E-1FF3-068AD492F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890" y="669670"/>
            <a:ext cx="981756" cy="102338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2890D59E-9209-8FDF-935A-E9F3B5F9A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1783405"/>
            <a:ext cx="4536000" cy="2301139"/>
          </a:xfrm>
        </p:spPr>
        <p:txBody>
          <a:bodyPr/>
          <a:lstStyle/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плохо себя чувствуешь, получил(-а) травму или нуждаешься в неотложной медицинской помощи либо лекарствах;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употребляешь наркотики либо пьешь алкогольные напитки; 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подвергался(-лась) насилию или жестокому обращению в прошлом либо подвергаешься им сейчас;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беременна или можешь быть беременна;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не можешь ходить самостоятельно или у тебя есть проблемы со слухом либо зрением;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очень волнуешься, грустишь, не можешь спать или у тебя возникают негативные мысли; 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чувствуешь себя небезопасно или боишься кого-то — незнакомца либо человека, которого знаешь;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тебя вынуждали или вынуждают делать то, чего ты не хочешь делать;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ты чувствуешь себя небезопасно из-за своей веры, того, кого ты любишь, как одеваешься или ведешь себя;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членам твоей семьи нужна поддержка.</a:t>
            </a:r>
          </a:p>
        </p:txBody>
      </p:sp>
      <p:pic>
        <p:nvPicPr>
          <p:cNvPr id="6" name="Picture 5" descr="Четыре крупных плана лица мальчика. На первом ему грустно, на втором он испуган, на третьем он сердится, а на четвертом ему трудно уснуть.">
            <a:extLst>
              <a:ext uri="{FF2B5EF4-FFF2-40B4-BE49-F238E27FC236}">
                <a16:creationId xmlns:a16="http://schemas.microsoft.com/office/drawing/2014/main" id="{833213F6-76DE-916F-66BD-B1A44A423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6861" y="4831373"/>
            <a:ext cx="2541184" cy="2300368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C124F6-529C-75A8-B46D-302C63D68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7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0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929EB-BC49-8095-3C9F-A26E78EDD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ЧТО ТАКОЕ ОПТИМАЛЬНАЯ ОЦЕНКА С ТОЧКИ ЗРЕНИЯ ИНТЕРЕСОВ? 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D5FA2055-EFF0-846B-FAFE-4518178FEAB7}"/>
              </a:ext>
            </a:extLst>
          </p:cNvPr>
          <p:cNvSpPr txBox="1">
            <a:spLocks/>
          </p:cNvSpPr>
          <p:nvPr/>
        </p:nvSpPr>
        <p:spPr>
          <a:xfrm>
            <a:off x="2438936" y="742807"/>
            <a:ext cx="2493064" cy="1515353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1050" dirty="0"/>
              <a:t>Это мероприятие, на котором ты увидишь других </a:t>
            </a:r>
            <a:r>
              <a:rPr lang="ru-RU" sz="1050" dirty="0">
                <a:highlight>
                  <a:srgbClr val="FFFFB4"/>
                </a:highlight>
              </a:rPr>
              <a:t>сотрудников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ГЧ могут при желании дополнительно уточнить, добавив определенные профили</a:t>
            </a:r>
            <a:r>
              <a:rPr lang="ru-RU" sz="1050" dirty="0">
                <a:highlight>
                  <a:srgbClr val="FFFF00"/>
                </a:highlight>
              </a:rPr>
              <a:t>]</a:t>
            </a:r>
            <a:r>
              <a:rPr lang="ru-RU" sz="1050" dirty="0"/>
              <a:t>, которые зададут тебе вопросы, чтобы: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50" dirty="0"/>
              <a:t>понимать твои </a:t>
            </a:r>
            <a:r>
              <a:rPr lang="ru-RU" sz="1050" b="1" dirty="0"/>
              <a:t>потребности</a:t>
            </a:r>
            <a:r>
              <a:rPr lang="ru-RU" sz="1050" dirty="0"/>
              <a:t>,</a:t>
            </a:r>
            <a:r>
              <a:rPr lang="ru-RU" sz="1050" b="1" dirty="0"/>
              <a:t>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50" dirty="0"/>
              <a:t>решить, какая </a:t>
            </a:r>
            <a:r>
              <a:rPr lang="ru-RU" sz="1050" b="1" dirty="0"/>
              <a:t>поддержка</a:t>
            </a:r>
            <a:r>
              <a:rPr lang="ru-RU" sz="1050" dirty="0"/>
              <a:t> тебе нужна.</a:t>
            </a:r>
          </a:p>
        </p:txBody>
      </p:sp>
      <p:pic>
        <p:nvPicPr>
          <p:cNvPr id="14" name="Picture 13" descr="Мальчик разговаривает с сотрудником, который задает ему вопросы. Рядом отец мальчика.">
            <a:extLst>
              <a:ext uri="{FF2B5EF4-FFF2-40B4-BE49-F238E27FC236}">
                <a16:creationId xmlns:a16="http://schemas.microsoft.com/office/drawing/2014/main" id="{C1A4F5C4-2FC5-2B64-B46E-8A44AE2DF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1" y="735255"/>
            <a:ext cx="1879417" cy="1331543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D045B84B-AB61-45F3-89B4-19F657359D6F}"/>
              </a:ext>
            </a:extLst>
          </p:cNvPr>
          <p:cNvSpPr txBox="1">
            <a:spLocks/>
          </p:cNvSpPr>
          <p:nvPr/>
        </p:nvSpPr>
        <p:spPr>
          <a:xfrm>
            <a:off x="395999" y="2258160"/>
            <a:ext cx="4536000" cy="12995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ru-RU" sz="1050" dirty="0"/>
              <a:t>Это поможет властям принять важные решения, например о том, где ты и твоя семья будете жить. 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ru-RU" sz="1050" dirty="0"/>
              <a:t>Ты можешь довериться медсестре, врачу и сотрудникам. Ты можешь поделиться с ними чем угодно. </a:t>
            </a:r>
            <a:r>
              <a:rPr lang="ru-RU" sz="1050" dirty="0">
                <a:highlight>
                  <a:srgbClr val="FFFFB4"/>
                </a:highlight>
              </a:rPr>
              <a:t>Ничто из того, что ты скажешь, не будет передано кому-либо, кроме твоих родителей, без твоего согласия. Единственное исключение — если твоя жизнь или жизнь другого человека находится в опасности.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010CCA1-C18D-73F7-84FE-7D5DE78386FE}"/>
              </a:ext>
            </a:extLst>
          </p:cNvPr>
          <p:cNvSpPr txBox="1">
            <a:spLocks/>
          </p:cNvSpPr>
          <p:nvPr/>
        </p:nvSpPr>
        <p:spPr>
          <a:xfrm>
            <a:off x="395999" y="3619920"/>
            <a:ext cx="4536000" cy="60905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sz="1050" dirty="0">
                <a:solidFill>
                  <a:schemeClr val="bg1"/>
                </a:solidFill>
                <a:effectLst/>
                <a:highlight>
                  <a:srgbClr val="808080"/>
                </a:highlight>
                <a:ea typeface=""/>
              </a:rPr>
              <a:t>[</a:t>
            </a:r>
            <a:r>
              <a:rPr lang="ru-RU" sz="1050" i="1" dirty="0">
                <a:solidFill>
                  <a:schemeClr val="bg1"/>
                </a:solidFill>
                <a:effectLst/>
                <a:highlight>
                  <a:srgbClr val="808080"/>
                </a:highlight>
                <a:ea typeface=""/>
              </a:rPr>
              <a:t>Необязательно,</a:t>
            </a:r>
            <a:r>
              <a:rPr lang="ru-RU" sz="1050" i="1" dirty="0">
                <a:highlight>
                  <a:srgbClr val="FFFF00"/>
                </a:highlight>
              </a:rPr>
              <a:t> можно изменять</a:t>
            </a:r>
            <a:r>
              <a:rPr lang="ru-RU" sz="1050" dirty="0">
                <a:highlight>
                  <a:srgbClr val="FFFF00"/>
                </a:highlight>
              </a:rPr>
              <a:t>] </a:t>
            </a:r>
            <a:r>
              <a:rPr lang="ru-RU" sz="1050" dirty="0">
                <a:highlight>
                  <a:srgbClr val="C0C0C0"/>
                </a:highlight>
              </a:rPr>
              <a:t>Если ты не хочешь, чтобы твоим родителям сообщили, скажи об этом сотрудникам. Они рассмотрят твою просьбу и примут решение исходя из того, что для тебя будет лучше всего.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68AD6D-F9B6-40DD-B95E-9C2CBA009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4312514"/>
            <a:ext cx="159979" cy="2167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F22E415-4D02-7D23-E77C-90CBF069F774}"/>
              </a:ext>
            </a:extLst>
          </p:cNvPr>
          <p:cNvSpPr txBox="1">
            <a:spLocks/>
          </p:cNvSpPr>
          <p:nvPr/>
        </p:nvSpPr>
        <p:spPr>
          <a:xfrm>
            <a:off x="648000" y="4296624"/>
            <a:ext cx="4284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ПРАВО НА ОБРАЗОВАНИЕ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2609ED-9D8B-BBFF-13D2-77172FC236FC}"/>
              </a:ext>
            </a:extLst>
          </p:cNvPr>
          <p:cNvSpPr txBox="1"/>
          <p:nvPr/>
        </p:nvSpPr>
        <p:spPr>
          <a:xfrm>
            <a:off x="2582944" y="4724687"/>
            <a:ext cx="2349055" cy="1042199"/>
          </a:xfrm>
          <a:prstGeom prst="rect">
            <a:avLst/>
          </a:prstGeom>
          <a:noFill/>
        </p:spPr>
        <p:txBody>
          <a:bodyPr wrap="square" lIns="36000" tIns="36000" rIns="36000" bIns="3600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050" dirty="0"/>
              <a:t>Будучи ребенком, ты имеешь право на образование и обучение. Если ты ходишь в школу и в этот период тебе исполнится 18 лет, ты можешь продолжать посещать занятия до окончания обучения. </a:t>
            </a:r>
          </a:p>
        </p:txBody>
      </p:sp>
      <p:pic>
        <p:nvPicPr>
          <p:cNvPr id="15" name="Picture 14" descr="Девочка стоит перед классом и разговаривает с учителем, который указывает на классную доску.">
            <a:extLst>
              <a:ext uri="{FF2B5EF4-FFF2-40B4-BE49-F238E27FC236}">
                <a16:creationId xmlns:a16="http://schemas.microsoft.com/office/drawing/2014/main" id="{A641F0CE-7DF3-7A15-BBE2-456D38AC9A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45" b="4845"/>
          <a:stretch/>
        </p:blipFill>
        <p:spPr>
          <a:xfrm>
            <a:off x="424141" y="4718977"/>
            <a:ext cx="2014794" cy="1224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2E02EF-00F2-AD27-19B3-62580DD91EE2}"/>
              </a:ext>
            </a:extLst>
          </p:cNvPr>
          <p:cNvSpPr txBox="1"/>
          <p:nvPr/>
        </p:nvSpPr>
        <p:spPr>
          <a:xfrm>
            <a:off x="395999" y="6004480"/>
            <a:ext cx="4691007" cy="557451"/>
          </a:xfrm>
          <a:prstGeom prst="rect">
            <a:avLst/>
          </a:prstGeom>
          <a:noFill/>
        </p:spPr>
        <p:txBody>
          <a:bodyPr wrap="square" lIns="36000" tIns="36000" rIns="36000" bIns="3600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050" dirty="0">
                <a:highlight>
                  <a:srgbClr val="FFFFB4"/>
                </a:highlight>
              </a:rPr>
              <a:t>Сотрудники помогут тебе и твоей семье зарегистрироваться в местной школе. Они расскажут тебе о подготовительных языковых занятиях и других курсах. Возможно, тебе придется посетить некоторые из этих курсов.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11F09AB-F221-3768-9730-ED32B1A44E53}"/>
              </a:ext>
            </a:extLst>
          </p:cNvPr>
          <p:cNvSpPr txBox="1">
            <a:spLocks/>
          </p:cNvSpPr>
          <p:nvPr/>
        </p:nvSpPr>
        <p:spPr>
          <a:xfrm>
            <a:off x="396000" y="6614166"/>
            <a:ext cx="4536000" cy="44491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050" dirty="0"/>
              <a:t>Сотрудники расскажут тебе об образовательных и развлекательных мероприятиях, которые помогут тебе учиться, развиваться и заводить новых друзей.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F582C9-97A4-3729-A5A6-D4261466A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8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41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81192-877D-1092-7E25-69D1D3514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РАБОТУ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41600-C516-3B74-9532-7611A8139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3108" y="720001"/>
            <a:ext cx="2158892" cy="1109873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sz="1050" dirty="0"/>
              <a:t>В зависимости от твоего возраста и ситуации, тебе может быть разрешено работать в </a:t>
            </a:r>
            <a:r>
              <a:rPr lang="ru-RU" sz="1050" dirty="0">
                <a:highlight>
                  <a:srgbClr val="FFFFB4"/>
                </a:highlight>
                <a:ea typeface=""/>
              </a:rPr>
              <a:t>[</a:t>
            </a:r>
            <a:r>
              <a:rPr lang="ru-RU" sz="1050" dirty="0">
                <a:solidFill>
                  <a:srgbClr val="C00000"/>
                </a:solidFill>
                <a:highlight>
                  <a:srgbClr val="FFFFB4"/>
                </a:highlight>
                <a:ea typeface=""/>
              </a:rPr>
              <a:t>...</a:t>
            </a:r>
            <a:r>
              <a:rPr lang="ru-RU" sz="1050" dirty="0">
                <a:highlight>
                  <a:srgbClr val="FFFFB4"/>
                </a:highlight>
                <a:ea typeface=""/>
              </a:rPr>
              <a:t>]</a:t>
            </a:r>
            <a:r>
              <a:rPr lang="ru-RU" sz="1050" dirty="0">
                <a:highlight>
                  <a:srgbClr val="FFFF00"/>
                </a:highlight>
                <a:ea typeface=""/>
              </a:rPr>
              <a:t> [</a:t>
            </a:r>
            <a:r>
              <a:rPr lang="ru-RU" sz="1050" i="1" dirty="0"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sz="1050" dirty="0">
                <a:highlight>
                  <a:srgbClr val="FFFF00"/>
                </a:highlight>
                <a:ea typeface=""/>
              </a:rPr>
              <a:t>]</a:t>
            </a:r>
            <a:r>
              <a:rPr lang="ru-RU" sz="1050" dirty="0"/>
              <a:t>, если ты захочешь. </a:t>
            </a:r>
            <a:r>
              <a:rPr lang="ru-RU" sz="1050" dirty="0">
                <a:highlight>
                  <a:srgbClr val="FFFFB4"/>
                </a:highlight>
              </a:rPr>
              <a:t>Сотрудники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для уточнения ГЧ</a:t>
            </a:r>
            <a:r>
              <a:rPr lang="ru-RU" sz="1050" dirty="0">
                <a:highlight>
                  <a:srgbClr val="FFFF00"/>
                </a:highlight>
              </a:rPr>
              <a:t>]</a:t>
            </a:r>
            <a:r>
              <a:rPr lang="ru-RU" sz="1050" dirty="0"/>
              <a:t> дадут тебе больше информации. </a:t>
            </a:r>
          </a:p>
        </p:txBody>
      </p:sp>
      <p:pic>
        <p:nvPicPr>
          <p:cNvPr id="15" name="Picture 14" descr="Девушка, использующая швейную машину.">
            <a:extLst>
              <a:ext uri="{FF2B5EF4-FFF2-40B4-BE49-F238E27FC236}">
                <a16:creationId xmlns:a16="http://schemas.microsoft.com/office/drawing/2014/main" id="{A833A7A5-927A-1416-E22A-D83299B43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714502"/>
            <a:ext cx="1143721" cy="1143721"/>
          </a:xfrm>
          <a:prstGeom prst="rect">
            <a:avLst/>
          </a:prstGeom>
        </p:spPr>
      </p:pic>
      <p:pic>
        <p:nvPicPr>
          <p:cNvPr id="21" name="Picture 20" descr="Парень, работающий официантом в кафе.">
            <a:extLst>
              <a:ext uri="{FF2B5EF4-FFF2-40B4-BE49-F238E27FC236}">
                <a16:creationId xmlns:a16="http://schemas.microsoft.com/office/drawing/2014/main" id="{8D47CE75-68F2-D711-D203-ECFDACB11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8624" y="714502"/>
            <a:ext cx="1143721" cy="1143721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DD4C0405-42EC-8FBE-3000-D24DBBC08EC4}"/>
              </a:ext>
            </a:extLst>
          </p:cNvPr>
          <p:cNvSpPr txBox="1">
            <a:spLocks/>
          </p:cNvSpPr>
          <p:nvPr/>
        </p:nvSpPr>
        <p:spPr>
          <a:xfrm>
            <a:off x="405524" y="2128944"/>
            <a:ext cx="4797097" cy="61254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>
                <a:highlight>
                  <a:srgbClr val="C0C0C0"/>
                </a:highlight>
                <a:ea typeface=""/>
              </a:rPr>
              <a:t>[</a:t>
            </a:r>
            <a:r>
              <a:rPr lang="ru-RU" sz="1050" dirty="0">
                <a:solidFill>
                  <a:srgbClr val="C00000"/>
                </a:solidFill>
                <a:highlight>
                  <a:srgbClr val="C0C0C0"/>
                </a:highlight>
                <a:ea typeface=""/>
              </a:rPr>
              <a:t>...</a:t>
            </a:r>
            <a:r>
              <a:rPr lang="ru-RU" sz="1050" dirty="0">
                <a:highlight>
                  <a:srgbClr val="C0C0C0"/>
                </a:highlight>
                <a:ea typeface=""/>
              </a:rPr>
              <a:t>]</a:t>
            </a:r>
            <a:r>
              <a:rPr lang="ru-RU" sz="1050" dirty="0">
                <a:highlight>
                  <a:srgbClr val="808080"/>
                </a:highlight>
                <a:ea typeface=""/>
              </a:rPr>
              <a:t> </a:t>
            </a:r>
            <a:r>
              <a:rPr lang="ru-RU" sz="1050" dirty="0">
                <a:solidFill>
                  <a:schemeClr val="bg1"/>
                </a:solidFill>
                <a:effectLst/>
                <a:highlight>
                  <a:srgbClr val="808080"/>
                </a:highlight>
                <a:ea typeface=""/>
              </a:rPr>
              <a:t>[</a:t>
            </a:r>
            <a:r>
              <a:rPr lang="ru-RU" sz="1050" i="1" dirty="0">
                <a:solidFill>
                  <a:schemeClr val="bg1"/>
                </a:solidFill>
                <a:highlight>
                  <a:srgbClr val="808080"/>
                </a:highlight>
                <a:ea typeface=""/>
              </a:rPr>
              <a:t>ГЧ может уточнить и добавить дополнительную краткую информацию, если пожелает: например, сроки получения права на работу после регистрации, а также соответствующие исключения в соответствии с законом</a:t>
            </a:r>
            <a:r>
              <a:rPr lang="ru-RU" sz="1050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8908FE7-3CFD-FCB7-A784-34DBFB1996E4}"/>
              </a:ext>
            </a:extLst>
          </p:cNvPr>
          <p:cNvSpPr txBox="1">
            <a:spLocks/>
          </p:cNvSpPr>
          <p:nvPr/>
        </p:nvSpPr>
        <p:spPr>
          <a:xfrm>
            <a:off x="1666480" y="3262953"/>
            <a:ext cx="3211022" cy="41249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>
                <a:effectLst/>
                <a:highlight>
                  <a:srgbClr val="FFFF00"/>
                </a:highlight>
                <a:ea typeface=""/>
              </a:rPr>
              <a:t>[</a:t>
            </a:r>
            <a:r>
              <a:rPr lang="ru-RU" sz="1050" i="1" dirty="0">
                <a:effectLst/>
                <a:highlight>
                  <a:srgbClr val="FFFF00"/>
                </a:highlight>
                <a:ea typeface=""/>
              </a:rPr>
              <a:t>Уточните</a:t>
            </a:r>
            <a:r>
              <a:rPr lang="ru-RU" sz="1050" dirty="0">
                <a:effectLst/>
                <a:highlight>
                  <a:srgbClr val="FFFF00"/>
                </a:highlight>
                <a:ea typeface=""/>
              </a:rPr>
              <a:t>]</a:t>
            </a:r>
            <a:r>
              <a:rPr lang="ru-RU" sz="1050" dirty="0">
                <a:effectLst/>
                <a:highlight>
                  <a:srgbClr val="FFFFB4"/>
                </a:highlight>
                <a:ea typeface=""/>
              </a:rPr>
              <a:t> Все мальчики и девочки в возрасте до […] лет не имеют права работать.</a:t>
            </a:r>
          </a:p>
        </p:txBody>
      </p:sp>
      <p:pic>
        <p:nvPicPr>
          <p:cNvPr id="8" name="Picture 7" descr="Красный круг с перечеркивающей его линией, изображающий грустного мальчика, несущего очень тяжелые кирпичи.">
            <a:extLst>
              <a:ext uri="{FF2B5EF4-FFF2-40B4-BE49-F238E27FC236}">
                <a16:creationId xmlns:a16="http://schemas.microsoft.com/office/drawing/2014/main" id="{C8D0B264-486E-E484-543A-BB15E133C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789" y="2850604"/>
            <a:ext cx="1156457" cy="115645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9E3EDE-F996-D904-E0BC-3C3F5E488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4167250"/>
            <a:ext cx="4896000" cy="28746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30BCB2-2CFB-D5C7-DE0F-B90BEC2BC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41" y="4343891"/>
            <a:ext cx="159979" cy="21674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028C3E4-2072-B3D5-5DE5-7B9050E94800}"/>
              </a:ext>
            </a:extLst>
          </p:cNvPr>
          <p:cNvSpPr txBox="1">
            <a:spLocks/>
          </p:cNvSpPr>
          <p:nvPr/>
        </p:nvSpPr>
        <p:spPr>
          <a:xfrm>
            <a:off x="648000" y="433416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ТВОЙ ДОКУМЕНТ ПРОСИТЕЛЯ УБЕЖИЩА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DED8C57-0612-D600-C393-9ACB63230C6F}"/>
              </a:ext>
            </a:extLst>
          </p:cNvPr>
          <p:cNvSpPr txBox="1">
            <a:spLocks/>
          </p:cNvSpPr>
          <p:nvPr/>
        </p:nvSpPr>
        <p:spPr>
          <a:xfrm>
            <a:off x="1611983" y="4734475"/>
            <a:ext cx="3320016" cy="203509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>
                <a:highlight>
                  <a:srgbClr val="FFFF00"/>
                </a:highlight>
                <a:ea typeface=""/>
              </a:rPr>
              <a:t>[</a:t>
            </a:r>
            <a:r>
              <a:rPr lang="ru-RU" sz="1050" i="1" dirty="0">
                <a:highlight>
                  <a:srgbClr val="FFFF00"/>
                </a:highlight>
                <a:ea typeface=""/>
              </a:rPr>
              <a:t>Выберите одно из следующих предложений</a:t>
            </a:r>
            <a:r>
              <a:rPr lang="ru-RU" sz="1050" dirty="0">
                <a:highlight>
                  <a:srgbClr val="FFFF00"/>
                </a:highlight>
                <a:ea typeface=""/>
              </a:rPr>
              <a:t>] </a:t>
            </a:r>
            <a:r>
              <a:rPr lang="ru-RU" sz="1050" dirty="0">
                <a:highlight>
                  <a:srgbClr val="FFFFB4"/>
                </a:highlight>
              </a:rPr>
              <a:t>Ты получишь личный документ с твоим именем и фотографией. </a:t>
            </a:r>
            <a:r>
              <a:rPr lang="ru-RU" sz="1050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sz="1050" b="1" dirty="0">
                <a:solidFill>
                  <a:srgbClr val="C00000"/>
                </a:solidFill>
                <a:highlight>
                  <a:srgbClr val="FFFFB4"/>
                </a:highlight>
              </a:rPr>
              <a:t> </a:t>
            </a:r>
            <a:r>
              <a:rPr lang="ru-RU" sz="1050" dirty="0">
                <a:highlight>
                  <a:srgbClr val="FFFFB4"/>
                </a:highlight>
              </a:rPr>
              <a:t>Твои родители получат личный документ с твоим именем и фотографией</a:t>
            </a:r>
            <a:r>
              <a:rPr lang="ru-RU" sz="1050" dirty="0"/>
              <a:t>. </a:t>
            </a:r>
          </a:p>
          <a:p>
            <a:pPr>
              <a:spcAft>
                <a:spcPts val="400"/>
              </a:spcAft>
            </a:pPr>
            <a:r>
              <a:rPr lang="ru-RU" sz="1050" dirty="0"/>
              <a:t>Это показывает, что ты являешься просителем убежища в этой стране. </a:t>
            </a:r>
            <a:r>
              <a:rPr lang="ru-RU" sz="1050" dirty="0">
                <a:highlight>
                  <a:srgbClr val="C0C0C0"/>
                </a:highlight>
              </a:rPr>
              <a:t>Необходимо всегда носить его с собой.</a:t>
            </a:r>
            <a:r>
              <a:rPr lang="ru-RU" sz="1050" dirty="0"/>
              <a:t> </a:t>
            </a:r>
          </a:p>
          <a:p>
            <a:pPr>
              <a:spcAft>
                <a:spcPts val="400"/>
              </a:spcAft>
            </a:pPr>
            <a:r>
              <a:rPr lang="ru-RU" sz="1050" dirty="0">
                <a:highlight>
                  <a:srgbClr val="C0C0C0"/>
                </a:highlight>
              </a:rPr>
              <a:t>Этот документ важен. Осторожно, не потеряй его и не отдавай его кому-то другому.</a:t>
            </a:r>
          </a:p>
          <a:p>
            <a:pPr>
              <a:spcAft>
                <a:spcPts val="400"/>
              </a:spcAft>
            </a:pPr>
            <a:r>
              <a:rPr lang="ru-RU" sz="1050" dirty="0">
                <a:highlight>
                  <a:srgbClr val="C0C0C0"/>
                </a:highlight>
              </a:rPr>
              <a:t>Этот документ называется </a:t>
            </a:r>
            <a:r>
              <a:rPr lang="ru-RU" sz="1050" dirty="0">
                <a:highlight>
                  <a:srgbClr val="FFFFB4"/>
                </a:highlight>
              </a:rPr>
              <a:t>[</a:t>
            </a:r>
            <a:r>
              <a:rPr lang="ru-RU" sz="1050" dirty="0">
                <a:solidFill>
                  <a:srgbClr val="C00000"/>
                </a:solidFill>
                <a:highlight>
                  <a:srgbClr val="FFFFB4"/>
                </a:highlight>
              </a:rPr>
              <a:t>…</a:t>
            </a:r>
            <a:r>
              <a:rPr lang="ru-RU" sz="1050" dirty="0">
                <a:highlight>
                  <a:srgbClr val="FFFFB4"/>
                </a:highlight>
              </a:rPr>
              <a:t>]</a:t>
            </a:r>
            <a:r>
              <a:rPr lang="ru-RU" sz="1050" dirty="0">
                <a:highlight>
                  <a:srgbClr val="FFFF00"/>
                </a:highlight>
              </a:rPr>
              <a:t> [</a:t>
            </a:r>
            <a:r>
              <a:rPr lang="ru-RU" sz="1050" i="1" dirty="0">
                <a:highlight>
                  <a:srgbClr val="FFFF00"/>
                </a:highlight>
              </a:rPr>
              <a:t> ГЧ может написать название документа</a:t>
            </a:r>
            <a:r>
              <a:rPr lang="ru-RU" sz="1050" dirty="0">
                <a:highlight>
                  <a:srgbClr val="FFFF00"/>
                </a:highlight>
              </a:rPr>
              <a:t>]</a:t>
            </a:r>
            <a:r>
              <a:rPr lang="ru-RU" sz="1050" dirty="0"/>
              <a:t>.</a:t>
            </a:r>
          </a:p>
        </p:txBody>
      </p:sp>
      <p:pic>
        <p:nvPicPr>
          <p:cNvPr id="18" name="Picture 17" descr="Мальчик и его отец улыбаются, держа в руках документы просителей убежища.">
            <a:extLst>
              <a:ext uri="{FF2B5EF4-FFF2-40B4-BE49-F238E27FC236}">
                <a16:creationId xmlns:a16="http://schemas.microsoft.com/office/drawing/2014/main" id="{E19297C9-7A72-D4AD-A36E-910D83731B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25" y="4791095"/>
            <a:ext cx="1028514" cy="18123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93E89-3739-679D-12D1-5C179D46D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9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569609"/>
      </p:ext>
    </p:extLst>
  </p:cSld>
  <p:clrMapOvr>
    <a:masterClrMapping/>
  </p:clrMapOvr>
</p:sld>
</file>

<file path=ppt/theme/theme1.xml><?xml version="1.0" encoding="utf-8"?>
<a:theme xmlns:a="http://schemas.openxmlformats.org/drawingml/2006/main" name="Inside">
  <a:themeElements>
    <a:clrScheme name="EUAA Colour palette">
      <a:dk1>
        <a:srgbClr val="000000"/>
      </a:dk1>
      <a:lt1>
        <a:srgbClr val="FFFFFF"/>
      </a:lt1>
      <a:dk2>
        <a:srgbClr val="0E2841"/>
      </a:dk2>
      <a:lt2>
        <a:srgbClr val="BABBB6"/>
      </a:lt2>
      <a:accent1>
        <a:srgbClr val="181936"/>
      </a:accent1>
      <a:accent2>
        <a:srgbClr val="F2BC34"/>
      </a:accent2>
      <a:accent3>
        <a:srgbClr val="22A7AE"/>
      </a:accent3>
      <a:accent4>
        <a:srgbClr val="7DBB55"/>
      </a:accent4>
      <a:accent5>
        <a:srgbClr val="DA3F39"/>
      </a:accent5>
      <a:accent6>
        <a:srgbClr val="8B2B60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v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ov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UAA Document" ma:contentTypeID="0x010100702862A3062E044D8ABC14AA6FFFBF2A00C78088BC43A0B245ADDCF2EF1D8E6B82" ma:contentTypeVersion="70" ma:contentTypeDescription="" ma:contentTypeScope="" ma:versionID="3f8788086f0801e8b8dd8e8871848b50">
  <xsd:schema xmlns:xsd="http://www.w3.org/2001/XMLSchema" xmlns:xs="http://www.w3.org/2001/XMLSchema" xmlns:p="http://schemas.microsoft.com/office/2006/metadata/properties" xmlns:ns1="http://schemas.microsoft.com/sharepoint/v3" xmlns:ns2="a1af3d24-2c00-4fff-b753-464d92bed99a" xmlns:ns3="b0736fa6-7b88-44d3-b02a-aeeea6500900" targetNamespace="http://schemas.microsoft.com/office/2006/metadata/properties" ma:root="true" ma:fieldsID="fd8f45413528d417a57d5623cf91b5e2" ns1:_="" ns2:_="" ns3:_="">
    <xsd:import namespace="http://schemas.microsoft.com/sharepoint/v3"/>
    <xsd:import namespace="a1af3d24-2c00-4fff-b753-464d92bed99a"/>
    <xsd:import namespace="b0736fa6-7b88-44d3-b02a-aeeea650090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o8afd3c3b2c14229af30eb97d0576c14" minOccurs="0"/>
                <xsd:element ref="ns2:TaxCatchAll" minOccurs="0"/>
                <xsd:element ref="ns2:TaxCatchAllLabel" minOccurs="0"/>
                <xsd:element ref="ns2:d843e2ab0fe040a0b8f15c0cb043c02e" minOccurs="0"/>
                <xsd:element ref="ns2:b449eb92237c479dbb476bba4132e4d0" minOccurs="0"/>
                <xsd:element ref="ns2:o7284467db3d4acd87ce2ae955c53c32" minOccurs="0"/>
                <xsd:element ref="ns1:DocumentSetDescription" minOccurs="0"/>
                <xsd:element ref="ns2:easoResponsible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21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af3d24-2c00-4fff-b753-464d92bed99a" elementFormDefault="qualified">
    <xsd:import namespace="http://schemas.microsoft.com/office/2006/documentManagement/types"/>
    <xsd:import namespace="http://schemas.microsoft.com/office/infopath/2007/PartnerControls"/>
    <xsd:element name="_dlc_DocId" ma:index="7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o8afd3c3b2c14229af30eb97d0576c14" ma:index="10" nillable="true" ma:taxonomy="true" ma:internalName="o8afd3c3b2c14229af30eb97d0576c14" ma:taxonomyFieldName="easoBusinessClassification" ma:displayName="Business Classification" ma:indexed="true" ma:readOnly="false" ma:fieldId="{88afd3c3-b2c1-4229-af30-eb97d0576c14}" ma:sspId="503e7a41-821a-4582-8c5b-0263b9d2f658" ma:termSetId="420852fe-df73-4459-b6e8-0279ecfd170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4fc23c42-694e-4320-8421-b7a8887742b5}" ma:internalName="TaxCatchAll" ma:readOnly="false" ma:showField="CatchAllData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4fc23c42-694e-4320-8421-b7a8887742b5}" ma:internalName="TaxCatchAllLabel" ma:readOnly="false" ma:showField="CatchAllDataLabel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843e2ab0fe040a0b8f15c0cb043c02e" ma:index="14" nillable="true" ma:taxonomy="true" ma:internalName="d843e2ab0fe040a0b8f15c0cb043c02e" ma:taxonomyFieldName="RecordStatus" ma:displayName="Record Status" ma:indexed="true" ma:readOnly="false" ma:default="162;#Unlocked|657cf70e-6c76-40b5-8378-d1bef5a86504" ma:fieldId="{d843e2ab-0fe0-40a0-b8f1-5c0cb043c02e}" ma:sspId="503e7a41-821a-4582-8c5b-0263b9d2f658" ma:termSetId="d074c5b3-79b4-4232-8673-c47649e6f2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49eb92237c479dbb476bba4132e4d0" ma:index="16" nillable="true" ma:taxonomy="true" ma:internalName="b449eb92237c479dbb476bba4132e4d0" ma:taxonomyFieldName="easoSecurityClassification" ma:displayName="Security Classification" ma:readOnly="false" ma:default="1;#Internal|d0063956-0b9b-4740-b4be-2689507f2aae" ma:fieldId="{b449eb92-237c-479d-bb47-6bba4132e4d0}" ma:sspId="503e7a41-821a-4582-8c5b-0263b9d2f658" ma:termSetId="6aae6405-aa79-4b16-b633-2137dc1ce1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7284467db3d4acd87ce2ae955c53c32" ma:index="18" nillable="true" ma:taxonomy="true" ma:internalName="o7284467db3d4acd87ce2ae955c53c32" ma:taxonomyFieldName="easoDocumentLanguage" ma:displayName="Document Language" ma:readOnly="false" ma:default="2;#English|532fa66a-4cdf-4129-bab9-a1f47b418755" ma:fieldId="{87284467-db3d-4acd-87ce-2ae955c53c32}" ma:taxonomyMulti="true" ma:sspId="503e7a41-821a-4582-8c5b-0263b9d2f658" ma:termSetId="e6dd9656-7aa6-44e5-ac68-59003ab707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asoResponsible" ma:index="22" nillable="true" ma:displayName="Responsible" ma:description="The responsible person of the document" ma:SharePointGroup="0" ma:internalName="easoResponsib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36fa6-7b88-44d3-b02a-aeeea6500900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af3d24-2c00-4fff-b753-464d92bed99a">
      <Value>162</Value>
      <Value>2</Value>
      <Value>1</Value>
      <Value>105</Value>
    </TaxCatchAll>
    <o8afd3c3b2c14229af30eb97d0576c14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Practical tools development</TermName>
          <TermId xmlns="http://schemas.microsoft.com/office/infopath/2007/PartnerControls">900051e4-cbaa-4fd4-8aa7-5c98944c31f4</TermId>
        </TermInfo>
      </Terms>
    </o8afd3c3b2c14229af30eb97d0576c14>
    <DocumentSetDescription xmlns="http://schemas.microsoft.com/sharepoint/v3" xsi:nil="true"/>
    <easoResponsible xmlns="a1af3d24-2c00-4fff-b753-464d92bed99a">
      <UserInfo>
        <DisplayName/>
        <AccountId xsi:nil="true"/>
        <AccountType/>
      </UserInfo>
    </easoResponsible>
    <_dlc_DocIdUrl xmlns="a1af3d24-2c00-4fff-b753-464d92bed99a">
      <Url>https://easo.sharepoint.com/sites/c3akc/_layouts/15/DocIdRedir.aspx?ID=EUAA2025-153028471-144656</Url>
      <Description>EUAA2025-153028471-144656</Description>
    </_dlc_DocIdUrl>
    <TaxCatchAllLabel xmlns="a1af3d24-2c00-4fff-b753-464d92bed99a" xsi:nil="true"/>
    <d843e2ab0fe040a0b8f15c0cb043c02e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Unlocked</TermName>
          <TermId xmlns="http://schemas.microsoft.com/office/infopath/2007/PartnerControls">657cf70e-6c76-40b5-8378-d1bef5a86504</TermId>
        </TermInfo>
      </Terms>
    </d843e2ab0fe040a0b8f15c0cb043c02e>
    <b449eb92237c479dbb476bba4132e4d0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d0063956-0b9b-4740-b4be-2689507f2aae</TermId>
        </TermInfo>
      </Terms>
    </b449eb92237c479dbb476bba4132e4d0>
    <_dlc_DocIdPersistId xmlns="a1af3d24-2c00-4fff-b753-464d92bed99a" xsi:nil="true"/>
    <o7284467db3d4acd87ce2ae955c53c32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532fa66a-4cdf-4129-bab9-a1f47b418755</TermId>
        </TermInfo>
      </Terms>
    </o7284467db3d4acd87ce2ae955c53c32>
    <_dlc_DocId xmlns="a1af3d24-2c00-4fff-b753-464d92bed99a">EUAA2025-153028471-144656</_dlc_DocId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87AB6C9-1DDB-45E8-8FF6-54F0FE032E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6D90C5-C6A8-46F9-8A25-415936930F6A}"/>
</file>

<file path=customXml/itemProps3.xml><?xml version="1.0" encoding="utf-8"?>
<ds:datastoreItem xmlns:ds="http://schemas.openxmlformats.org/officeDocument/2006/customXml" ds:itemID="{40EBAB82-E52B-4176-BEDC-EC19D21BD2C1}">
  <ds:schemaRefs>
    <ds:schemaRef ds:uri="http://schemas.microsoft.com/office/2006/documentManagement/types"/>
    <ds:schemaRef ds:uri="http://purl.org/dc/terms/"/>
    <ds:schemaRef ds:uri="a1af3d24-2c00-4fff-b753-464d92bed99a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4d7ceb6b-8af9-43ef-9e73-187d8d6c7925"/>
    <ds:schemaRef ds:uri="http://schemas.microsoft.com/sharepoint/v3"/>
    <ds:schemaRef ds:uri="http://www.w3.org/XML/1998/namespace"/>
    <ds:schemaRef ds:uri="8942008e-f0dd-490d-a406-7cb880230459"/>
    <ds:schemaRef ds:uri="c791e1dc-1fc3-43db-8304-f8786dbaad9d"/>
  </ds:schemaRefs>
</ds:datastoreItem>
</file>

<file path=customXml/itemProps4.xml><?xml version="1.0" encoding="utf-8"?>
<ds:datastoreItem xmlns:ds="http://schemas.openxmlformats.org/officeDocument/2006/customXml" ds:itemID="{9A5F55DF-F26D-443A-9DE5-B202F4B40AB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</TotalTime>
  <Words>3360</Words>
  <Application>Microsoft Office PowerPoint</Application>
  <PresentationFormat>Custom</PresentationFormat>
  <Paragraphs>234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Verdana</vt:lpstr>
      <vt:lpstr>Inside</vt:lpstr>
      <vt:lpstr>1_Cover</vt:lpstr>
      <vt:lpstr>2_Cover</vt:lpstr>
      <vt:lpstr>ОБЛОЖКА: ТВОИ ПРАВА И ОБЯЗАННОСТИ ПРИ ПРИЕМЕ</vt:lpstr>
      <vt:lpstr>СОДЕРЖАНИЕ</vt:lpstr>
      <vt:lpstr>ТЫ И ТВОЯ СЕМЬЯ В ЭТОЙ СТРАНЕ В БЕЗОПАСНОСТИ  </vt:lpstr>
      <vt:lpstr>ЧТО ПОЛУЧИТЕ ТЫ И ТВОЯ СЕМЬЯ?</vt:lpstr>
      <vt:lpstr>ЧТО ПОЛУЧИТЕ ТЫ И ТВОЯ СЕМЬЯ (ЧАСТЬ 2)</vt:lpstr>
      <vt:lpstr>ПРАВО НА МЕДИЦИНСКУЮ ПОМОЩЬ</vt:lpstr>
      <vt:lpstr>СООБЩИ СОТРУДНИКАМ, ЕСЛИ:</vt:lpstr>
      <vt:lpstr>ЧТО ТАКОЕ ОПТИМАЛЬНАЯ ОЦЕНКА С ТОЧКИ ЗРЕНИЯ ИНТЕРЕСОВ? </vt:lpstr>
      <vt:lpstr>ПРАВО НА РАБОТУ</vt:lpstr>
      <vt:lpstr>ГДЕ БУДЕТЕ ЖИТЬ ТЫ И ТВОЯ СЕМЬЯ?</vt:lpstr>
      <vt:lpstr>ЧТО МОЖНО СДЕЛАТЬ, ЕСЛИ КТО-ТО ПЛОХО С ТОБОЙ ОБРАЩАЕТСЯ?</vt:lpstr>
      <vt:lpstr>КАКИЕ ОБЯЗАННОСТИ ПРИ ПРИЕМЕ ЕСТЬ У ТЕБЯ И ТВОЕЙ СЕМЬИ?</vt:lpstr>
      <vt:lpstr>ЧТО ПРОИЗОЙДЕТ, ЕСЛИ ТЫ ИЛИ ТВОЯ СЕМЬЯ НЕ ВЫПОЛНЯЕТЕ СВОИ ОБЯЗАННОСТИ? </vt:lpstr>
      <vt:lpstr>ПРАВИЛА ПОДАЧИ ХОДАТАЙСТВА О ПРЕДОСТАВЛЕНИИ УБЕЖИЩА И ПУТЕШЕСТВИЙ В СТРАНЫ ЕС+</vt:lpstr>
      <vt:lpstr>ЧТО ПРОИЗОЙДЕТ, ЕСЛИ ТЫ И ТВОЯ СЕМЬЯ СБЕЖИТЕ В ОДНУ ИЗ СТРАН ЕС+? </vt:lpstr>
      <vt:lpstr>КТО МОЖЕТ ПОМОЧЬ ТЕБЕ И ТВОЕЙ СЕМЬЕ, ЕСЛИ ВЫ НЕ СОГЛАСНЫ С РЕШЕНИЕМ, ПРИНЯТЫМ ВЛАСТЯМИ? </vt:lpstr>
      <vt:lpstr>КОНТАКТНЫЕ ДАННЫЕ (ЧАСТЬ 1/3)</vt:lpstr>
      <vt:lpstr>КОНТАКТНЫЕ ДАННЫЕ (ЧАСТЬ 2/3)</vt:lpstr>
      <vt:lpstr>КОНТАКТНЫЕ ДАННЫЕ (ЧАСТЬ 3/3)</vt:lpstr>
      <vt:lpstr>ЗАДНЯЯ ОБЛОЖКА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Maurizio ANGELINI</cp:lastModifiedBy>
  <cp:revision>46</cp:revision>
  <cp:lastPrinted>2025-07-28T09:59:50Z</cp:lastPrinted>
  <dcterms:created xsi:type="dcterms:W3CDTF">2024-12-17T08:37:06Z</dcterms:created>
  <dcterms:modified xsi:type="dcterms:W3CDTF">2025-12-17T14:10:21Z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2024-12-17T09:42:49Z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6e70dc80-7ab3-4eb4-b269-69fcccff3521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0x010100702862A3062E044D8ABC14AA6FFFBF2A00C78088BC43A0B245ADDCF2EF1D8E6B82</vt:lpwstr>
  </property>
  <property fmtid="{D5CDD505-2E9C-101B-9397-08002B2CF9AE}" pid="10" name="easoDocumentLanguage">
    <vt:lpwstr>2;#English|532fa66a-4cdf-4129-bab9-a1f47b418755</vt:lpwstr>
  </property>
  <property fmtid="{D5CDD505-2E9C-101B-9397-08002B2CF9AE}" pid="11" name="_dlc_DocIdItemGuid">
    <vt:lpwstr>cfb38fdb-b7e5-4ea7-b5ae-c6cec76584f3</vt:lpwstr>
  </property>
  <property fmtid="{D5CDD505-2E9C-101B-9397-08002B2CF9AE}" pid="12" name="easoDocumentCoverage">
    <vt:lpwstr/>
  </property>
  <property fmtid="{D5CDD505-2E9C-101B-9397-08002B2CF9AE}" pid="13" name="RecordStatus">
    <vt:lpwstr>162;#Unlocked|657cf70e-6c76-40b5-8378-d1bef5a86504</vt:lpwstr>
  </property>
  <property fmtid="{D5CDD505-2E9C-101B-9397-08002B2CF9AE}" pid="14" name="lcf76f155ced4ddcb4097134ff3c332f">
    <vt:lpwstr/>
  </property>
  <property fmtid="{D5CDD505-2E9C-101B-9397-08002B2CF9AE}" pid="15" name="MediaServiceImageTags">
    <vt:lpwstr/>
  </property>
  <property fmtid="{D5CDD505-2E9C-101B-9397-08002B2CF9AE}" pid="16" name="p96fb03dbcf94747b8ec018a65a2d03d">
    <vt:lpwstr/>
  </property>
  <property fmtid="{D5CDD505-2E9C-101B-9397-08002B2CF9AE}" pid="17" name="easoBusinessClassification">
    <vt:lpwstr>105;#Practical tools development|900051e4-cbaa-4fd4-8aa7-5c98944c31f4</vt:lpwstr>
  </property>
  <property fmtid="{D5CDD505-2E9C-101B-9397-08002B2CF9AE}" pid="18" name="easoSecurityClassification">
    <vt:lpwstr>1;#Internal|d0063956-0b9b-4740-b4be-2689507f2aae</vt:lpwstr>
  </property>
</Properties>
</file>